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9" r:id="rId2"/>
  </p:sldMasterIdLst>
  <p:notesMasterIdLst>
    <p:notesMasterId r:id="rId17"/>
  </p:notesMasterIdLst>
  <p:handoutMasterIdLst>
    <p:handoutMasterId r:id="rId18"/>
  </p:handoutMasterIdLst>
  <p:sldIdLst>
    <p:sldId id="393" r:id="rId3"/>
    <p:sldId id="335" r:id="rId4"/>
    <p:sldId id="407" r:id="rId5"/>
    <p:sldId id="418" r:id="rId6"/>
    <p:sldId id="408" r:id="rId7"/>
    <p:sldId id="409" r:id="rId8"/>
    <p:sldId id="421" r:id="rId9"/>
    <p:sldId id="410" r:id="rId10"/>
    <p:sldId id="422" r:id="rId11"/>
    <p:sldId id="414" r:id="rId12"/>
    <p:sldId id="412" r:id="rId13"/>
    <p:sldId id="411" r:id="rId14"/>
    <p:sldId id="423" r:id="rId15"/>
    <p:sldId id="373"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CC"/>
    <a:srgbClr val="FFCCCC"/>
    <a:srgbClr val="CCCCFF"/>
    <a:srgbClr val="70C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66118" autoAdjust="0"/>
  </p:normalViewPr>
  <p:slideViewPr>
    <p:cSldViewPr snapToGrid="0">
      <p:cViewPr varScale="1">
        <p:scale>
          <a:sx n="71" d="100"/>
          <a:sy n="71" d="100"/>
        </p:scale>
        <p:origin x="1608" y="6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2368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CA606F-DA5C-2C32-2A5E-48583B1F2E6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3E5D34D5-E630-4479-7236-8281D803C70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5E85D1A-9359-4B3D-8F4B-BD4A9B1960F9}" type="datetimeFigureOut">
              <a:rPr lang="fr-CH" smtClean="0"/>
              <a:t>05.08.2025</a:t>
            </a:fld>
            <a:endParaRPr lang="fr-CH"/>
          </a:p>
        </p:txBody>
      </p:sp>
      <p:sp>
        <p:nvSpPr>
          <p:cNvPr id="4" name="Espace réservé du pied de page 3">
            <a:extLst>
              <a:ext uri="{FF2B5EF4-FFF2-40B4-BE49-F238E27FC236}">
                <a16:creationId xmlns:a16="http://schemas.microsoft.com/office/drawing/2014/main" id="{4DD47CA7-D95C-5DC2-FBC6-FACA0625E86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A6D21D77-864E-D876-5C25-092213C70C3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8F62208-1226-48A7-A91A-2F2BC7528C65}" type="slidenum">
              <a:rPr lang="fr-CH" smtClean="0"/>
              <a:t>‹N°›</a:t>
            </a:fld>
            <a:endParaRPr lang="fr-CH"/>
          </a:p>
        </p:txBody>
      </p:sp>
    </p:spTree>
    <p:extLst>
      <p:ext uri="{BB962C8B-B14F-4D97-AF65-F5344CB8AC3E}">
        <p14:creationId xmlns:p14="http://schemas.microsoft.com/office/powerpoint/2010/main" val="7552802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4547BE-F21A-4216-B94A-A568DBA786D5}" type="datetimeFigureOut">
              <a:rPr lang="fr-CH" smtClean="0"/>
              <a:t>05.08.2025</a:t>
            </a:fld>
            <a:endParaRPr lang="fr-CH"/>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4C350D-664D-4D08-ABAE-A7132D442EE2}" type="slidenum">
              <a:rPr lang="fr-CH" smtClean="0"/>
              <a:t>‹N°›</a:t>
            </a:fld>
            <a:endParaRPr lang="fr-CH"/>
          </a:p>
        </p:txBody>
      </p:sp>
    </p:spTree>
    <p:extLst>
      <p:ext uri="{BB962C8B-B14F-4D97-AF65-F5344CB8AC3E}">
        <p14:creationId xmlns:p14="http://schemas.microsoft.com/office/powerpoint/2010/main" val="84550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a:t>
            </a:fld>
            <a:endParaRPr lang="fr-CH"/>
          </a:p>
        </p:txBody>
      </p:sp>
    </p:spTree>
    <p:extLst>
      <p:ext uri="{BB962C8B-B14F-4D97-AF65-F5344CB8AC3E}">
        <p14:creationId xmlns:p14="http://schemas.microsoft.com/office/powerpoint/2010/main" val="1256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dirty="0"/>
              <a:t>Quelques mots maintenant concernant le </a:t>
            </a:r>
            <a:r>
              <a:rPr lang="fr-CH" sz="1100" b="1" dirty="0"/>
              <a:t>leasing financier</a:t>
            </a:r>
            <a:r>
              <a:rPr lang="fr-CH"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100" dirty="0"/>
              <a:t>Il arrive parfois que des entreprises proposent </a:t>
            </a:r>
            <a:r>
              <a:rPr lang="fr-CH" sz="1100" i="0" dirty="0"/>
              <a:t>aux communes de </a:t>
            </a:r>
            <a:r>
              <a:rPr lang="fr-CH" sz="1100" b="1" i="0" dirty="0"/>
              <a:t>financer l’acquisition d’une infrastructure</a:t>
            </a:r>
            <a:r>
              <a:rPr lang="fr-CH" sz="1100" i="0" dirty="0"/>
              <a:t>, par exemple une école, et de </a:t>
            </a:r>
            <a:r>
              <a:rPr lang="fr-CH" sz="1100" b="1" i="0" dirty="0"/>
              <a:t>se faire ensuite rembourser </a:t>
            </a:r>
            <a:r>
              <a:rPr lang="fr-CH" sz="1100" i="0" dirty="0"/>
              <a:t>par la commune avec des </a:t>
            </a:r>
            <a:r>
              <a:rPr lang="fr-CH" sz="1100" b="1" i="0" dirty="0"/>
              <a:t>paiements annuels sur plusieurs dizaines d’années</a:t>
            </a:r>
            <a:r>
              <a:rPr lang="fr-CH" sz="1100" i="0" dirty="0"/>
              <a:t>, avec un transfert de propriété de l’infrastructure à la fin du contrat.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100" dirty="0"/>
              <a:t>Dans ce cas, il s’agit d’un leasing financier et non d’un PPP, car </a:t>
            </a:r>
            <a:r>
              <a:rPr lang="fr-CH" sz="1100" b="1" dirty="0"/>
              <a:t>il n’y a pas de partage de risque </a:t>
            </a:r>
            <a:r>
              <a:rPr lang="fr-CH" sz="1100" dirty="0"/>
              <a:t>entre public et privé, mais uniquement une </a:t>
            </a:r>
            <a:r>
              <a:rPr lang="fr-CH" sz="1100" b="1" dirty="0"/>
              <a:t>mise à disposition anticipée de ressources financières </a:t>
            </a:r>
            <a:r>
              <a:rPr lang="fr-CH" sz="1100" dirty="0"/>
              <a:t>par un privé (l’entretien de l’infrastructure reste, par exemple, de responsabilité de la commune). De fait, c’est la même chose qu’emprunter de l’argent, mais avec un tiers privé agissant comme intermédiaire entre la commune et la banque.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100" dirty="0"/>
              <a:t>Il est important de savoir qu’avec MCH2, les </a:t>
            </a:r>
            <a:r>
              <a:rPr lang="fr-CH" sz="1100" b="1" dirty="0"/>
              <a:t>engagements liés aux leasing financiers </a:t>
            </a:r>
            <a:r>
              <a:rPr lang="fr-CH" sz="1100" dirty="0"/>
              <a:t>sont considérés comme de la </a:t>
            </a:r>
            <a:r>
              <a:rPr lang="fr-CH" sz="1100" b="1" dirty="0"/>
              <a:t>dette à long terme</a:t>
            </a:r>
            <a:r>
              <a:rPr lang="fr-CH" sz="1100" dirty="0"/>
              <a:t>, donc aucun avantage en termes de maquillage des comptes (voir chapitre 6.8. dans les exemples de comptabilisation sur le site www.vd.ch/mch2). De plus, il faut savoir que pour une commune, il est généralement plus avantageux de </a:t>
            </a:r>
            <a:r>
              <a:rPr lang="fr-CH" sz="1100" b="1" i="0" dirty="0">
                <a:effectLst/>
                <a:latin typeface="Segoe UI" panose="020B0502040204020203" pitchFamily="34" charset="0"/>
              </a:rPr>
              <a:t>contracter directement un emprunt.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100" b="1"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100" dirty="0"/>
              <a:t>Plutôt que de payer un partenaire privé pour emprunter à sa place, ce dernier bénéficiant généralement de taux moins favorables et devant y ajouter sa marge.</a:t>
            </a:r>
          </a:p>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10</a:t>
            </a:fld>
            <a:endParaRPr lang="fr-CH"/>
          </a:p>
        </p:txBody>
      </p:sp>
    </p:spTree>
    <p:extLst>
      <p:ext uri="{BB962C8B-B14F-4D97-AF65-F5344CB8AC3E}">
        <p14:creationId xmlns:p14="http://schemas.microsoft.com/office/powerpoint/2010/main" val="260805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Lors de la mise en place d’un PPP avec un partenaire privé, il est important de s’assurer que le partenaire privé est assez solide financièrement pour </a:t>
            </a:r>
            <a:r>
              <a:rPr lang="fr-CH" sz="1000" b="1" dirty="0"/>
              <a:t>assumer des pertes éventuelles </a:t>
            </a:r>
            <a:r>
              <a:rPr lang="fr-CH" sz="1000" dirty="0"/>
              <a:t>sur le projet. Il ne sert à rien d’avoir un </a:t>
            </a:r>
            <a:r>
              <a:rPr lang="fr-CH" sz="1000" b="1" dirty="0"/>
              <a:t>contrat avec des garanties </a:t>
            </a:r>
            <a:r>
              <a:rPr lang="fr-CH" sz="1000" dirty="0"/>
              <a:t>si le partenaire privé est susceptible de faire faillite et disparaître aux premières difficultés.</a:t>
            </a:r>
          </a:p>
          <a:p>
            <a:pPr marL="0" marR="0" lvl="0" indent="0" algn="l" defTabSz="914400" rtl="0" eaLnBrk="1" fontAlgn="auto" latinLnBrk="0" hangingPunct="1">
              <a:lnSpc>
                <a:spcPts val="11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Lors de l’évaluation des coûts d’un PPP, il ne faut pas regarder uniquement les coûts directs, mais aussi les </a:t>
            </a:r>
            <a:r>
              <a:rPr lang="fr-CH" sz="1000" b="1" dirty="0"/>
              <a:t>coûts indirects</a:t>
            </a:r>
            <a:r>
              <a:rPr lang="fr-CH" sz="1000" dirty="0"/>
              <a:t>. Par exemple, un partenaire privé peut vous proposer une solution de PPP dans laquelle vous </a:t>
            </a:r>
            <a:r>
              <a:rPr lang="fr-CH" sz="1000" b="1" dirty="0"/>
              <a:t>ne pouvez pas choisir l’entreprise </a:t>
            </a:r>
            <a:r>
              <a:rPr lang="fr-CH" sz="1000" dirty="0"/>
              <a:t>qui construira l’infrastructure ou </a:t>
            </a:r>
            <a:r>
              <a:rPr lang="fr-CH" sz="1000" b="1" dirty="0"/>
              <a:t>l’institut de crédit </a:t>
            </a:r>
            <a:r>
              <a:rPr lang="fr-CH" sz="1000" b="0" dirty="0"/>
              <a:t>auprès duquel </a:t>
            </a:r>
            <a:r>
              <a:rPr lang="fr-CH" sz="1000" dirty="0"/>
              <a:t>la société commune contractera l’emprunt. Ces limitations de choix ont un coût indirect, car on ne peut pas faire jouer la concurrence.</a:t>
            </a:r>
          </a:p>
          <a:p>
            <a:pPr marL="0" marR="0" lvl="0" indent="0" algn="l" defTabSz="914400" rtl="0" eaLnBrk="1" fontAlgn="auto" latinLnBrk="0" hangingPunct="1">
              <a:lnSpc>
                <a:spcPts val="11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Si la décision de se lancer dans PPP est prise, attention à faire </a:t>
            </a:r>
            <a:r>
              <a:rPr lang="fr-CH" sz="1000" b="1" dirty="0"/>
              <a:t>adopter un préavis par votre conseil </a:t>
            </a:r>
            <a:r>
              <a:rPr lang="fr-CH" sz="1000" dirty="0"/>
              <a:t>à la fois pour la création du PPP et pour les engagements financiers.</a:t>
            </a:r>
          </a:p>
          <a:p>
            <a:pPr marL="0" marR="0" lvl="0" indent="0" algn="l" defTabSz="914400" rtl="0" eaLnBrk="1" fontAlgn="auto" latinLnBrk="0" hangingPunct="1">
              <a:lnSpc>
                <a:spcPts val="11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Attention aussi aux </a:t>
            </a:r>
            <a:r>
              <a:rPr lang="fr-CH" sz="1000" b="1" dirty="0"/>
              <a:t>prestations communales</a:t>
            </a:r>
            <a:r>
              <a:rPr lang="fr-CH" sz="1000" dirty="0"/>
              <a:t>. Si une société anonyme est créée avec un partenaire privé, il est important de lui facturer les </a:t>
            </a:r>
            <a:r>
              <a:rPr lang="fr-CH" sz="1000" b="1" dirty="0"/>
              <a:t>prestations de la commune</a:t>
            </a:r>
            <a:r>
              <a:rPr lang="fr-CH" sz="1000" dirty="0"/>
              <a:t> lorsque des employés communaux effectuent ponctuellement des travaux pour la société. De plus, ces prestations communales en faveur de la SA doivent être </a:t>
            </a:r>
            <a:r>
              <a:rPr lang="fr-CH" sz="1000" b="1" dirty="0"/>
              <a:t>validées</a:t>
            </a:r>
            <a:r>
              <a:rPr lang="fr-CH" sz="1000" dirty="0"/>
              <a:t> explicitement par le Conseil.</a:t>
            </a:r>
          </a:p>
          <a:p>
            <a:pPr marL="0" marR="0" lvl="0" indent="0" algn="l" defTabSz="914400" rtl="0" eaLnBrk="1" fontAlgn="auto" latinLnBrk="0" hangingPunct="1">
              <a:lnSpc>
                <a:spcPts val="11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Attention aussi au fait que, si vous voulez </a:t>
            </a:r>
            <a:r>
              <a:rPr lang="fr-CH" sz="1000" b="1" dirty="0"/>
              <a:t>déléguer une tâche publique à un privé</a:t>
            </a:r>
            <a:r>
              <a:rPr lang="fr-CH" sz="1000" dirty="0"/>
              <a:t>, il faut l’autorisation à la fois de votre conseil et du </a:t>
            </a:r>
            <a:r>
              <a:rPr lang="fr-CH" sz="1000" b="1" dirty="0"/>
              <a:t>Conseil d’Etat </a:t>
            </a:r>
            <a:r>
              <a:rPr lang="fr-CH" sz="1000" dirty="0"/>
              <a:t>(cf. art. 3a de la Loi sur les communes).</a:t>
            </a:r>
          </a:p>
          <a:p>
            <a:pPr marL="0" marR="0" lvl="0" indent="0" algn="l" defTabSz="914400" rtl="0" eaLnBrk="1" fontAlgn="auto" latinLnBrk="0" hangingPunct="1">
              <a:lnSpc>
                <a:spcPts val="11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ts val="1100"/>
              </a:lnSpc>
              <a:spcBef>
                <a:spcPts val="0"/>
              </a:spcBef>
              <a:spcAft>
                <a:spcPts val="0"/>
              </a:spcAft>
              <a:buClrTx/>
              <a:buSzTx/>
              <a:buFontTx/>
              <a:buNone/>
              <a:tabLst/>
              <a:defRPr/>
            </a:pPr>
            <a:r>
              <a:rPr lang="fr-CH" sz="1000" dirty="0"/>
              <a:t>Enfin, concernant les </a:t>
            </a:r>
            <a:r>
              <a:rPr lang="fr-CH" sz="1000" b="1" dirty="0"/>
              <a:t>marchés publics</a:t>
            </a:r>
            <a:r>
              <a:rPr lang="fr-CH" sz="1000" dirty="0"/>
              <a:t>, il ne faut pas faire le raccourci « SA avec participation &lt;50% = pas de marchés publics ». En effet, ce n’est pas uniquement une question de parts de la société, mais aussi de </a:t>
            </a:r>
            <a:r>
              <a:rPr lang="fr-CH" sz="1000" b="1" dirty="0"/>
              <a:t>pouvoir de décision sur la société </a:t>
            </a:r>
            <a:r>
              <a:rPr lang="fr-CH" sz="1000" dirty="0"/>
              <a:t>et de </a:t>
            </a:r>
            <a:r>
              <a:rPr lang="fr-CH" sz="1000" b="1" dirty="0"/>
              <a:t>garanties accordées </a:t>
            </a:r>
            <a:r>
              <a:rPr lang="fr-CH" sz="1000" dirty="0"/>
              <a:t>par la collectivité publique à la société. Il peut donc convenir de présenter votre construction juridique spécifique au centre de compétences sur les marchés publics du canton de Vaud (info.ccmp@vd.ch).</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11</a:t>
            </a:fld>
            <a:endParaRPr lang="fr-CH"/>
          </a:p>
        </p:txBody>
      </p:sp>
    </p:spTree>
    <p:extLst>
      <p:ext uri="{BB962C8B-B14F-4D97-AF65-F5344CB8AC3E}">
        <p14:creationId xmlns:p14="http://schemas.microsoft.com/office/powerpoint/2010/main" val="163117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Important : il est préférable de </a:t>
            </a:r>
            <a:r>
              <a:rPr lang="fr-CH" b="1" dirty="0"/>
              <a:t>consulter un avocat spécialisé en PPP lors de l’élaboration du contrat </a:t>
            </a:r>
            <a:r>
              <a:rPr lang="fr-CH" dirty="0"/>
              <a:t>avec le partenaire privé plutôt qu’uniquement dans un deuxième moment. Des contrats mal négociés au départ peuvent apporter des mauvaises surprises quand des problèmes se manifestent ensuite.</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12</a:t>
            </a:fld>
            <a:endParaRPr lang="fr-CH"/>
          </a:p>
        </p:txBody>
      </p:sp>
    </p:spTree>
    <p:extLst>
      <p:ext uri="{BB962C8B-B14F-4D97-AF65-F5344CB8AC3E}">
        <p14:creationId xmlns:p14="http://schemas.microsoft.com/office/powerpoint/2010/main" val="331719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13</a:t>
            </a:fld>
            <a:endParaRPr lang="fr-CH"/>
          </a:p>
        </p:txBody>
      </p:sp>
    </p:spTree>
    <p:extLst>
      <p:ext uri="{BB962C8B-B14F-4D97-AF65-F5344CB8AC3E}">
        <p14:creationId xmlns:p14="http://schemas.microsoft.com/office/powerpoint/2010/main" val="228370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14</a:t>
            </a:fld>
            <a:endParaRPr lang="fr-CH"/>
          </a:p>
        </p:txBody>
      </p:sp>
    </p:spTree>
    <p:extLst>
      <p:ext uri="{BB962C8B-B14F-4D97-AF65-F5344CB8AC3E}">
        <p14:creationId xmlns:p14="http://schemas.microsoft.com/office/powerpoint/2010/main" val="20593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2</a:t>
            </a:fld>
            <a:endParaRPr lang="fr-CH"/>
          </a:p>
        </p:txBody>
      </p:sp>
    </p:spTree>
    <p:extLst>
      <p:ext uri="{BB962C8B-B14F-4D97-AF65-F5344CB8AC3E}">
        <p14:creationId xmlns:p14="http://schemas.microsoft.com/office/powerpoint/2010/main" val="71753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000" dirty="0"/>
              <a:t>Pour commencer, </a:t>
            </a:r>
            <a:r>
              <a:rPr lang="fr-CH" sz="1000" b="1" dirty="0"/>
              <a:t>qu’est-ce qu’un partenariat public-privé</a:t>
            </a:r>
            <a:r>
              <a:rPr lang="fr-CH" sz="1000" dirty="0"/>
              <a:t>?</a:t>
            </a:r>
          </a:p>
          <a:p>
            <a:endParaRPr lang="fr-CH" sz="1000" dirty="0"/>
          </a:p>
          <a:p>
            <a:r>
              <a:rPr lang="fr-CH" sz="1000" dirty="0"/>
              <a:t>Il est important de le préciser : </a:t>
            </a:r>
            <a:r>
              <a:rPr lang="fr-CH" sz="1000" b="1" dirty="0"/>
              <a:t>signer un contrat </a:t>
            </a:r>
            <a:r>
              <a:rPr lang="fr-CH" sz="1000" dirty="0"/>
              <a:t>avec une entreprise privée </a:t>
            </a:r>
            <a:r>
              <a:rPr lang="fr-CH" sz="1000" b="1" dirty="0"/>
              <a:t>ne signifie</a:t>
            </a:r>
            <a:r>
              <a:rPr lang="fr-CH" sz="1000" dirty="0"/>
              <a:t> pas avoir mis en place </a:t>
            </a:r>
            <a:r>
              <a:rPr lang="fr-CH" sz="1000" b="1" dirty="0"/>
              <a:t>un PPP</a:t>
            </a:r>
            <a:r>
              <a:rPr lang="fr-CH" sz="1000" dirty="0"/>
              <a:t>.</a:t>
            </a:r>
          </a:p>
          <a:p>
            <a:endParaRPr lang="fr-CH" sz="1000" dirty="0"/>
          </a:p>
          <a:p>
            <a:r>
              <a:rPr lang="fr-CH" sz="1000" dirty="0"/>
              <a:t>Un PPP est une forme particulière d’</a:t>
            </a:r>
            <a:r>
              <a:rPr lang="fr-CH" sz="1000" b="1" dirty="0"/>
              <a:t>accord</a:t>
            </a:r>
            <a:r>
              <a:rPr lang="fr-CH" sz="1000" dirty="0"/>
              <a:t> pour lequel il y a un </a:t>
            </a:r>
            <a:r>
              <a:rPr lang="fr-CH" sz="1000" b="1" dirty="0"/>
              <a:t>transfert de risque (partiel ou total) </a:t>
            </a:r>
            <a:r>
              <a:rPr lang="fr-CH" sz="1000" dirty="0"/>
              <a:t>d’une collectivité publique à un partenaire public. Ce transfert peut porter sur les risques en lien avec la </a:t>
            </a:r>
            <a:r>
              <a:rPr lang="fr-CH" sz="1000" b="1" dirty="0"/>
              <a:t>construction d’un équipement ou son exploitation</a:t>
            </a:r>
            <a:r>
              <a:rPr lang="fr-CH" sz="1000" dirty="0"/>
              <a:t>, ou encore les deux en même temps.</a:t>
            </a:r>
          </a:p>
          <a:p>
            <a:endParaRPr lang="fr-CH" sz="1000" dirty="0"/>
          </a:p>
          <a:p>
            <a:r>
              <a:rPr lang="fr-CH" sz="1000" dirty="0"/>
              <a:t>La contrepartie du transfert de risque du public au privé est une rémunération. Cette </a:t>
            </a:r>
            <a:r>
              <a:rPr lang="fr-CH" sz="1000" b="1" dirty="0"/>
              <a:t>rémunération</a:t>
            </a:r>
            <a:r>
              <a:rPr lang="fr-CH" sz="1000" dirty="0"/>
              <a:t> peut prendre la forme d’une </a:t>
            </a:r>
            <a:r>
              <a:rPr lang="fr-CH" sz="1000" b="1" dirty="0"/>
              <a:t>indemnité </a:t>
            </a:r>
            <a:r>
              <a:rPr lang="fr-CH" sz="1000" dirty="0"/>
              <a:t>ou d’une </a:t>
            </a:r>
            <a:r>
              <a:rPr lang="fr-CH" sz="1000" b="1" dirty="0"/>
              <a:t>participation aux bénéfices</a:t>
            </a:r>
            <a:r>
              <a:rPr lang="fr-CH" sz="1000" dirty="0"/>
              <a:t> éventuels du projet (par exemple via des parts aux revenus du projet ou des participations dans une société en commun).</a:t>
            </a:r>
          </a:p>
          <a:p>
            <a:endParaRPr lang="fr-CH" sz="1000" dirty="0"/>
          </a:p>
          <a:p>
            <a:r>
              <a:rPr lang="fr-CH" sz="1000" dirty="0"/>
              <a:t>L’image montre le concept général : on part d’une situation dans laquelle la collectivité publique prend tous les risques et retire tous les bénéfices de son projet à une situation dans laquelle le partenaire privé reprend une partie des risques et une partie des bénéfices.</a:t>
            </a:r>
          </a:p>
          <a:p>
            <a:endParaRPr lang="fr-CH" sz="1000" dirty="0"/>
          </a:p>
          <a:p>
            <a:r>
              <a:rPr lang="fr-CH" sz="1000" dirty="0"/>
              <a:t>Attention : tout ce qui est appelé «PPP» n’est pas forcément un PPP (et vice-versa). Il faut se focaliser sur les caractéristiques de l’accord plutôt que sur son nom.</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3</a:t>
            </a:fld>
            <a:endParaRPr lang="fr-CH"/>
          </a:p>
        </p:txBody>
      </p:sp>
    </p:spTree>
    <p:extLst>
      <p:ext uri="{BB962C8B-B14F-4D97-AF65-F5344CB8AC3E}">
        <p14:creationId xmlns:p14="http://schemas.microsoft.com/office/powerpoint/2010/main" val="44471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t>Quels sont les </a:t>
            </a:r>
            <a:r>
              <a:rPr lang="fr-CH" sz="1000" b="1" dirty="0"/>
              <a:t>buts d’un PPP</a:t>
            </a:r>
            <a:r>
              <a:rPr lang="fr-CH" sz="10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t>Le premier but est de </a:t>
            </a:r>
            <a:r>
              <a:rPr lang="fr-CH" sz="1000" b="1" dirty="0"/>
              <a:t>faire assumer les risques au partenaire le plus à même de les gérer efficacement</a:t>
            </a:r>
            <a:r>
              <a:rPr lang="fr-CH" sz="1000" dirty="0"/>
              <a:t>. Quand une commune se lance dans un projet avec une </a:t>
            </a:r>
            <a:r>
              <a:rPr lang="fr-CH" sz="1000" b="1" dirty="0"/>
              <a:t>composante technique importante</a:t>
            </a:r>
            <a:r>
              <a:rPr lang="fr-CH" sz="1000" dirty="0"/>
              <a:t>, elle n’a pas forcément, en interne, les compétences nécessaires pour suivre le projet et prendre les bons choix. Créer un PPP avec un partenaire privé qui assume une partie importante des risques permet d’avoir un partenaire avec non seulement les </a:t>
            </a:r>
            <a:r>
              <a:rPr lang="fr-CH" sz="1000" b="1" dirty="0"/>
              <a:t>compétences techniques </a:t>
            </a:r>
            <a:r>
              <a:rPr lang="fr-CH" sz="1000" dirty="0"/>
              <a:t>nécessaires, mais aussi une </a:t>
            </a:r>
            <a:r>
              <a:rPr lang="fr-CH" sz="1000" b="1" dirty="0"/>
              <a:t>incitation forte </a:t>
            </a:r>
            <a:r>
              <a:rPr lang="fr-CH" sz="1000" dirty="0"/>
              <a:t>à bien évaluer et bien gérer les risques en raison du fait que </a:t>
            </a:r>
            <a:r>
              <a:rPr lang="fr-CH" sz="1000" b="1" dirty="0"/>
              <a:t>son argent </a:t>
            </a:r>
            <a:r>
              <a:rPr lang="fr-CH" sz="1000" dirty="0"/>
              <a:t>est également en jeu dans le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t>Avec un PPP, on s’assure aussi que les intérêts du partenaire privé </a:t>
            </a:r>
            <a:r>
              <a:rPr lang="fr-CH" sz="1000" b="1" dirty="0"/>
              <a:t>soient alignés </a:t>
            </a:r>
            <a:r>
              <a:rPr lang="fr-CH" sz="1000" dirty="0"/>
              <a:t>avec les intérêts de la collectivité publique. Si l’accord est bien négocié, il ne devrait pas y avoir de cas de figure dans lequel </a:t>
            </a:r>
            <a:r>
              <a:rPr lang="fr-CH" sz="1000" b="1" dirty="0"/>
              <a:t>le partenaire privé gagne de l’argent malgré l’échec du projet</a:t>
            </a:r>
            <a:r>
              <a:rPr lang="fr-CH" sz="1000" dirty="0"/>
              <a:t>. Si c’est le cas, il y a un problème dans le modèle de PPP choisi.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t>Enfin, un PPP peut aussi permette de réduire les engagements financiers de la commune en laissant une partie du financement d’un projet au partenaire privé. À ce propos, il faut néanmoins distinguer une réelle réduction des engagements de la commune (par une participation directe du partenaire privé) d’une réduction purement comptable, notamment par la prise d’engagements qui, tout en étant des engagements à tous les effets, ne figurent pas au bilan en raison des règles comptables en vigueur.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t>Vous l’avez compris, la notion de risque est centrale dans les PPP : pour avoir une quelconque utilité, il faut que le PPP prévoie un transfert de risque vers le partenaire privé.</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4</a:t>
            </a:fld>
            <a:endParaRPr lang="fr-CH"/>
          </a:p>
        </p:txBody>
      </p:sp>
    </p:spTree>
    <p:extLst>
      <p:ext uri="{BB962C8B-B14F-4D97-AF65-F5344CB8AC3E}">
        <p14:creationId xmlns:p14="http://schemas.microsoft.com/office/powerpoint/2010/main" val="416226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Quels sont les risques à prendre en compte dans un projet?</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5</a:t>
            </a:fld>
            <a:endParaRPr lang="fr-CH"/>
          </a:p>
        </p:txBody>
      </p:sp>
    </p:spTree>
    <p:extLst>
      <p:ext uri="{BB962C8B-B14F-4D97-AF65-F5344CB8AC3E}">
        <p14:creationId xmlns:p14="http://schemas.microsoft.com/office/powerpoint/2010/main" val="132908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Exemple d’un projet avec des estimations de revenus, charges et bénéfice en l’absence d’imprévus majeurs.</a:t>
            </a:r>
          </a:p>
          <a:p>
            <a:endParaRPr lang="fr-CH" dirty="0"/>
          </a:p>
          <a:p>
            <a:r>
              <a:rPr lang="fr-CH" dirty="0"/>
              <a:t>Cet exemple sera repris dans le prochain slide, mais avec l’ajout de l’impact de plusieurs imprévus.</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6</a:t>
            </a:fld>
            <a:endParaRPr lang="fr-CH"/>
          </a:p>
        </p:txBody>
      </p:sp>
    </p:spTree>
    <p:extLst>
      <p:ext uri="{BB962C8B-B14F-4D97-AF65-F5344CB8AC3E}">
        <p14:creationId xmlns:p14="http://schemas.microsoft.com/office/powerpoint/2010/main" val="371962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POINT CENTRAL : dans le cas à droite (transfert du risque au privé contre rémunération), le partenaire privé va dire s’il est disposé à assumer le risque ou pas. Signal important : si le projet n’est pas viable, aucun partenaire privé n’acceptera d’en assumer le risque (ou la prime de risque demandée sera trop élevée). Dans le cas à gauche, la commune assume tous les risques. Du coup, les éventuels partenaires privés (consultant, constructeur, exploitant, etc.) n’auront pas d’incitation à « freiner » un mauvais projet, car ils peuvent tirer un bénéfice de la simple réalisation du projet, cela indépendamment de sa viabilité de moyen ou long terme.</a:t>
            </a:r>
          </a:p>
          <a:p>
            <a:pPr>
              <a:spcBef>
                <a:spcPts val="0"/>
              </a:spcBef>
              <a:spcAft>
                <a:spcPts val="0"/>
              </a:spcAft>
            </a:pPr>
            <a:endParaRPr lang="fr-FR" sz="1100" dirty="0"/>
          </a:p>
          <a:p>
            <a:pPr>
              <a:spcBef>
                <a:spcPts val="0"/>
              </a:spcBef>
              <a:spcAft>
                <a:spcPts val="0"/>
              </a:spcAft>
            </a:pPr>
            <a:r>
              <a:rPr lang="fr-FR" sz="1100" dirty="0"/>
              <a:t>Manières de </a:t>
            </a:r>
            <a:r>
              <a:rPr lang="fr-FR" sz="1100" u="sng" dirty="0"/>
              <a:t>transférer</a:t>
            </a:r>
            <a:r>
              <a:rPr lang="fr-FR" sz="1100" dirty="0"/>
              <a:t> les différents types de risque :</a:t>
            </a:r>
          </a:p>
          <a:p>
            <a:pPr>
              <a:spcBef>
                <a:spcPts val="0"/>
              </a:spcBef>
              <a:spcAft>
                <a:spcPts val="0"/>
              </a:spcAft>
            </a:pPr>
            <a:endParaRPr lang="fr-FR" sz="1100" dirty="0"/>
          </a:p>
          <a:p>
            <a:pPr>
              <a:spcBef>
                <a:spcPts val="0"/>
              </a:spcBef>
              <a:spcAft>
                <a:spcPts val="0"/>
              </a:spcAft>
            </a:pPr>
            <a:r>
              <a:rPr lang="fr-FR" sz="1100" b="1" dirty="0"/>
              <a:t>Risque de construction </a:t>
            </a:r>
            <a:r>
              <a:rPr lang="fr-FR" sz="1100" dirty="0"/>
              <a:t>: indemnité fixe pour la construction selon cahier des charges - bénéfice du privé selon maîtrise des coûts de construction</a:t>
            </a:r>
            <a:endParaRPr lang="fr-FR" sz="1100" i="1" dirty="0"/>
          </a:p>
          <a:p>
            <a:pPr>
              <a:spcBef>
                <a:spcPts val="0"/>
              </a:spcBef>
              <a:spcAft>
                <a:spcPts val="0"/>
              </a:spcAft>
            </a:pPr>
            <a:endParaRPr lang="fr-FR" sz="1100" i="1" dirty="0"/>
          </a:p>
          <a:p>
            <a:pPr>
              <a:spcBef>
                <a:spcPts val="0"/>
              </a:spcBef>
              <a:spcAft>
                <a:spcPts val="0"/>
              </a:spcAft>
            </a:pPr>
            <a:r>
              <a:rPr lang="fr-FR" sz="1100" b="1" dirty="0"/>
              <a:t>Risque d’exploitation lié à l’offre </a:t>
            </a:r>
            <a:r>
              <a:rPr lang="fr-FR" sz="1100" dirty="0"/>
              <a:t>: indemnité fixe pour l’exploitation selon cahier des charges - évite que les coûts d’exploitation soient négligés lors de la construction</a:t>
            </a:r>
          </a:p>
          <a:p>
            <a:pPr>
              <a:spcBef>
                <a:spcPts val="0"/>
              </a:spcBef>
              <a:spcAft>
                <a:spcPts val="0"/>
              </a:spcAft>
            </a:pPr>
            <a:endParaRPr lang="fr-FR" sz="1100" dirty="0"/>
          </a:p>
          <a:p>
            <a:pPr>
              <a:spcBef>
                <a:spcPts val="0"/>
              </a:spcBef>
              <a:spcAft>
                <a:spcPts val="0"/>
              </a:spcAft>
            </a:pPr>
            <a:r>
              <a:rPr lang="fr-FR" sz="1100" b="1" dirty="0"/>
              <a:t>Risque d’exploitation lié à la demande </a:t>
            </a:r>
            <a:r>
              <a:rPr lang="fr-FR" sz="1100" dirty="0"/>
              <a:t>: rémunération du partenaire privé avec des parts aux recettes - implique le partenaire privé dans l’analyse de la demande</a:t>
            </a:r>
          </a:p>
          <a:p>
            <a:pPr lvl="1">
              <a:spcBef>
                <a:spcPts val="0"/>
              </a:spcBef>
              <a:spcAft>
                <a:spcPts val="0"/>
              </a:spcAft>
              <a:buFont typeface="Wingdings" panose="05000000000000000000" pitchFamily="2" charset="2"/>
              <a:buChar char="v"/>
            </a:pPr>
            <a:endParaRPr lang="fr-FR" sz="1100" dirty="0"/>
          </a:p>
          <a:p>
            <a:pPr lvl="0">
              <a:spcBef>
                <a:spcPts val="0"/>
              </a:spcBef>
              <a:spcAft>
                <a:spcPts val="0"/>
              </a:spcAft>
              <a:buFont typeface="Wingdings" panose="05000000000000000000" pitchFamily="2" charset="2"/>
              <a:buNone/>
            </a:pPr>
            <a:r>
              <a:rPr lang="fr-FR" sz="1100" dirty="0"/>
              <a:t>=&gt; Si on veut transférer l’intégralité du risque, autant faire du </a:t>
            </a:r>
            <a:r>
              <a:rPr lang="fr-FR" sz="1100" dirty="0" err="1"/>
              <a:t>contracting</a:t>
            </a:r>
            <a:r>
              <a:rPr lang="fr-FR" sz="1100" dirty="0"/>
              <a:t> (donner une concession à une entreprise qui s’occupe de tout de A à Z).</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7</a:t>
            </a:fld>
            <a:endParaRPr lang="fr-CH"/>
          </a:p>
        </p:txBody>
      </p:sp>
    </p:spTree>
    <p:extLst>
      <p:ext uri="{BB962C8B-B14F-4D97-AF65-F5344CB8AC3E}">
        <p14:creationId xmlns:p14="http://schemas.microsoft.com/office/powerpoint/2010/main" val="379943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La constitution d’une SA peut permettre de partager tous les types de risques entre collectivité publique et partenaire privé plutôt que procéder à un transfert de risques du public au privé. Dans ce cas, </a:t>
            </a:r>
            <a:r>
              <a:rPr lang="fr-CH" b="1" dirty="0"/>
              <a:t>chaque partenaire </a:t>
            </a:r>
            <a:r>
              <a:rPr lang="fr-CH" dirty="0"/>
              <a:t>participe au financement du projet et aux éventuels bénéfices, </a:t>
            </a:r>
            <a:r>
              <a:rPr lang="fr-CH" b="1" dirty="0"/>
              <a:t>mais assume aussi les éventuelles pertes</a:t>
            </a:r>
            <a:r>
              <a:rPr lang="fr-CH"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Attention : constituer une SA avec l’aide d’un partenaire privé ne signifie pas automatiquement être en train de partager les risques. La collectivité publique pourrait se retrouver à assumer la totalité des risques relatifs à l’activité d’une SA si cette dernière est constituée exclusivement à partir d’un financement du public ou si ses emprunts sont entièrement garantis par le public. </a:t>
            </a:r>
            <a:r>
              <a:rPr lang="fr-CH" b="1" dirty="0"/>
              <a:t>Si la collectivité publique assume tous les risques, la constitution d’une SA avec un privé n’a aucune utilité</a:t>
            </a:r>
            <a:r>
              <a:rPr lang="fr-CH" dirty="0"/>
              <a:t>.</a:t>
            </a:r>
          </a:p>
          <a:p>
            <a:endParaRPr lang="fr-CH" dirty="0"/>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8</a:t>
            </a:fld>
            <a:endParaRPr lang="fr-CH"/>
          </a:p>
        </p:txBody>
      </p:sp>
    </p:spTree>
    <p:extLst>
      <p:ext uri="{BB962C8B-B14F-4D97-AF65-F5344CB8AC3E}">
        <p14:creationId xmlns:p14="http://schemas.microsoft.com/office/powerpoint/2010/main" val="315042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000" dirty="0"/>
              <a:t>Comme il y a des bonnes raisons pour faire un PPP, il y a </a:t>
            </a:r>
            <a:r>
              <a:rPr lang="fr-CH" sz="1000" b="1" dirty="0"/>
              <a:t>aussi des mauvaises raisons</a:t>
            </a:r>
            <a:r>
              <a:rPr lang="fr-CH" sz="1000" dirty="0"/>
              <a:t>.</a:t>
            </a:r>
          </a:p>
          <a:p>
            <a:endParaRPr lang="fr-CH" sz="1000" dirty="0"/>
          </a:p>
          <a:p>
            <a:r>
              <a:rPr lang="fr-CH" sz="1000" dirty="0"/>
              <a:t>La première mauvaise raison est la volonté de </a:t>
            </a:r>
            <a:r>
              <a:rPr lang="fr-CH" sz="1000" b="1" dirty="0"/>
              <a:t>faire des économies</a:t>
            </a:r>
            <a:r>
              <a:rPr lang="fr-CH" sz="1000" dirty="0"/>
              <a:t>. En général, un PPP va être plus cher que tout faire en autonomie, car le transfert de risques sur le partenaire privé doit être rémunéré. De plus, un partenariat PPP prévoit beaucoup </a:t>
            </a:r>
            <a:r>
              <a:rPr lang="fr-CH" sz="1000" b="1" dirty="0"/>
              <a:t>de frais liés à la négociation de l’accord </a:t>
            </a:r>
            <a:r>
              <a:rPr lang="fr-CH" sz="1000" dirty="0"/>
              <a:t>et à la </a:t>
            </a:r>
            <a:r>
              <a:rPr lang="fr-CH" sz="1000" b="1" dirty="0"/>
              <a:t>coordination</a:t>
            </a:r>
            <a:r>
              <a:rPr lang="fr-CH" sz="1000" dirty="0"/>
              <a:t> entre partenaires. Pour une petite SA, les honoraires du conseil d’administration peuvent facilement « manger » la totalité de la marge de rentabilité du projet.</a:t>
            </a:r>
          </a:p>
          <a:p>
            <a:endParaRPr lang="fr-CH" sz="1000" dirty="0"/>
          </a:p>
          <a:p>
            <a:r>
              <a:rPr lang="fr-CH" sz="1000" dirty="0"/>
              <a:t>La deuxième mauvaise raison est la volonté </a:t>
            </a:r>
            <a:r>
              <a:rPr lang="fr-CH" sz="1000" b="1" dirty="0"/>
              <a:t>d’embellir les comptes de la commune</a:t>
            </a:r>
            <a:r>
              <a:rPr lang="fr-CH" sz="1000" dirty="0"/>
              <a:t>. Il faut se méfier si quelqu’un essaie de «vendre» un investissement en affirmant qu’il ne va pas affecter les engagements financiers de la commune. On ne peut pas avoir le beurre et l’argent du beurre. Il faut notamment éviter de se lancer dans des </a:t>
            </a:r>
            <a:r>
              <a:rPr lang="fr-CH" sz="1000" b="1" dirty="0"/>
              <a:t>constructions juridiques complexes </a:t>
            </a:r>
            <a:r>
              <a:rPr lang="fr-CH" sz="1000" dirty="0"/>
              <a:t>uniquement pour engager financièrement la commune </a:t>
            </a:r>
            <a:r>
              <a:rPr lang="fr-CH" sz="1000" b="1" dirty="0"/>
              <a:t>sans faire figurer cet engagement au bilan</a:t>
            </a:r>
            <a:r>
              <a:rPr lang="fr-CH" sz="1000" dirty="0"/>
              <a:t>. Il y a alors un problème de transparence et de lisibilité de la situation financière de la commune. De plus, si la création d’une société anonyme est prévue, attention à ne pas </a:t>
            </a:r>
            <a:r>
              <a:rPr lang="fr-CH" sz="1000" b="1" dirty="0"/>
              <a:t>cautionner tous les emprunts de la société</a:t>
            </a:r>
            <a:r>
              <a:rPr lang="fr-CH" sz="1000" dirty="0"/>
              <a:t>, car cela revient à faire assumer tous les risques à la commune, ce qui tue la pertinence de faire un PPP.</a:t>
            </a:r>
          </a:p>
          <a:p>
            <a:endParaRPr lang="fr-CH" sz="1000" dirty="0"/>
          </a:p>
          <a:p>
            <a:r>
              <a:rPr lang="fr-CH" sz="1000" dirty="0"/>
              <a:t>Enfin, il ne faut pas créer des PPP uniquement pour essayer de contourner le plafond d’endettement. Le plafond d’endettement peut déjà aujourd’hui être modifié assez facilement par un vote du conseil. Une validation du Conseil d’Etat est nécessaire en cours de législature, mais elle est généralement accordée, sauf en situation de surendettement aigu. Plutôt que de choisir des montages compliqués, il convient de prendre contact en amont avec à la Direction des finances communales pour voir si le plafond d’endettement est vraiment un problème dans le cas spécifique de la commune.</a:t>
            </a:r>
          </a:p>
        </p:txBody>
      </p:sp>
      <p:sp>
        <p:nvSpPr>
          <p:cNvPr id="4" name="Espace réservé du numéro de diapositive 3"/>
          <p:cNvSpPr>
            <a:spLocks noGrp="1"/>
          </p:cNvSpPr>
          <p:nvPr>
            <p:ph type="sldNum" sz="quarter" idx="5"/>
          </p:nvPr>
        </p:nvSpPr>
        <p:spPr/>
        <p:txBody>
          <a:bodyPr/>
          <a:lstStyle/>
          <a:p>
            <a:fld id="{704C350D-664D-4D08-ABAE-A7132D442EE2}" type="slidenum">
              <a:rPr lang="fr-CH" smtClean="0"/>
              <a:t>9</a:t>
            </a:fld>
            <a:endParaRPr lang="fr-CH"/>
          </a:p>
        </p:txBody>
      </p:sp>
    </p:spTree>
    <p:extLst>
      <p:ext uri="{BB962C8B-B14F-4D97-AF65-F5344CB8AC3E}">
        <p14:creationId xmlns:p14="http://schemas.microsoft.com/office/powerpoint/2010/main" val="153927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738CA4-69FC-41EF-330F-C7F187793CB7}"/>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a:solidFill>
            <a:schemeClr val="accent2"/>
          </a:solidFill>
        </p:spPr>
        <p:txBody>
          <a:bodyPr/>
          <a:lstStyle>
            <a:lvl1pPr>
              <a:defRPr>
                <a:solidFill>
                  <a:schemeClr val="accent1"/>
                </a:solidFill>
              </a:defRPr>
            </a:lvl1pPr>
          </a:lstStyle>
          <a:p>
            <a:endParaRPr lang="fr-CH" dirty="0"/>
          </a:p>
        </p:txBody>
      </p:sp>
      <p:sp>
        <p:nvSpPr>
          <p:cNvPr id="2" name="Espace réservé du texte 8">
            <a:extLst>
              <a:ext uri="{FF2B5EF4-FFF2-40B4-BE49-F238E27FC236}">
                <a16:creationId xmlns:a16="http://schemas.microsoft.com/office/drawing/2014/main" id="{21CAFBAD-5815-796F-18CB-9DD65EF2B4C8}"/>
              </a:ext>
            </a:extLst>
          </p:cNvPr>
          <p:cNvSpPr>
            <a:spLocks noGrp="1" noRot="1" noMove="1" noResize="1" noEditPoints="1" noAdjustHandles="1" noChangeArrowheads="1" noChangeShapeType="1"/>
          </p:cNvSpPr>
          <p:nvPr>
            <p:ph type="body" sz="quarter" idx="14" hasCustomPrompt="1"/>
          </p:nvPr>
        </p:nvSpPr>
        <p:spPr>
          <a:xfrm>
            <a:off x="1170991" y="341347"/>
            <a:ext cx="4675397" cy="731673"/>
          </a:xfrm>
        </p:spPr>
        <p:txBody>
          <a:bodyPr lIns="0" tIns="0" rIns="0" bIns="0"/>
          <a:lstStyle>
            <a:lvl1pPr marL="0" indent="0">
              <a:spcBef>
                <a:spcPts val="0"/>
              </a:spcBef>
              <a:buNone/>
              <a:defRPr sz="1600">
                <a:solidFill>
                  <a:schemeClr val="bg1"/>
                </a:solidFill>
              </a:defRPr>
            </a:lvl1pPr>
          </a:lstStyle>
          <a:p>
            <a:r>
              <a:rPr lang="fr-CH" dirty="0"/>
              <a:t>Direction des affaires institutionnelles et des communes (DGAIC)</a:t>
            </a:r>
          </a:p>
          <a:p>
            <a:r>
              <a:rPr lang="fr-CH" dirty="0"/>
              <a:t>Direction des finances communales (DFC)</a:t>
            </a:r>
          </a:p>
        </p:txBody>
      </p:sp>
      <p:sp>
        <p:nvSpPr>
          <p:cNvPr id="13" name="Titre 1">
            <a:extLst>
              <a:ext uri="{FF2B5EF4-FFF2-40B4-BE49-F238E27FC236}">
                <a16:creationId xmlns:a16="http://schemas.microsoft.com/office/drawing/2014/main" id="{FCA5B78A-50FC-C7DC-CCAF-EC7295D00DD0}"/>
              </a:ext>
            </a:extLst>
          </p:cNvPr>
          <p:cNvSpPr>
            <a:spLocks noGrp="1" noRot="1" noMove="1" noResize="1" noEditPoints="1" noAdjustHandles="1" noChangeArrowheads="1" noChangeShapeType="1"/>
          </p:cNvSpPr>
          <p:nvPr>
            <p:ph type="ctrTitle"/>
          </p:nvPr>
        </p:nvSpPr>
        <p:spPr>
          <a:xfrm>
            <a:off x="2390400" y="2734209"/>
            <a:ext cx="8961813" cy="3142716"/>
          </a:xfrm>
        </p:spPr>
        <p:txBody>
          <a:bodyPr lIns="72000" anchor="t"/>
          <a:lstStyle>
            <a:lvl1pPr algn="l">
              <a:defRPr sz="4400" b="1">
                <a:solidFill>
                  <a:schemeClr val="bg1"/>
                </a:solidFill>
              </a:defRPr>
            </a:lvl1pPr>
          </a:lstStyle>
          <a:p>
            <a:r>
              <a:rPr lang="fr-FR" dirty="0"/>
              <a:t>Modifiez le style du titre</a:t>
            </a:r>
            <a:endParaRPr lang="fr-CH" dirty="0"/>
          </a:p>
        </p:txBody>
      </p:sp>
      <p:sp>
        <p:nvSpPr>
          <p:cNvPr id="14" name="Sous-titre 2">
            <a:extLst>
              <a:ext uri="{FF2B5EF4-FFF2-40B4-BE49-F238E27FC236}">
                <a16:creationId xmlns:a16="http://schemas.microsoft.com/office/drawing/2014/main" id="{EB4CBE4C-3F25-D762-2C09-7AE991990091}"/>
              </a:ext>
            </a:extLst>
          </p:cNvPr>
          <p:cNvSpPr>
            <a:spLocks noGrp="1"/>
          </p:cNvSpPr>
          <p:nvPr>
            <p:ph type="subTitle" idx="1" hasCustomPrompt="1"/>
          </p:nvPr>
        </p:nvSpPr>
        <p:spPr>
          <a:xfrm>
            <a:off x="2390399" y="2262609"/>
            <a:ext cx="8961813" cy="471600"/>
          </a:xfrm>
        </p:spPr>
        <p:txBody>
          <a:bodyPr lIns="72000"/>
          <a:lstStyle>
            <a:lvl1pPr marL="0" indent="0" algn="l">
              <a:buNone/>
              <a:defRPr sz="1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sp>
        <p:nvSpPr>
          <p:cNvPr id="15" name="Espace réservé du texte 7">
            <a:extLst>
              <a:ext uri="{FF2B5EF4-FFF2-40B4-BE49-F238E27FC236}">
                <a16:creationId xmlns:a16="http://schemas.microsoft.com/office/drawing/2014/main" id="{56547FE7-DC1B-553A-9BD8-8671A5BD05CF}"/>
              </a:ext>
            </a:extLst>
          </p:cNvPr>
          <p:cNvSpPr>
            <a:spLocks noGrp="1"/>
          </p:cNvSpPr>
          <p:nvPr>
            <p:ph type="body" sz="quarter" idx="15" hasCustomPrompt="1"/>
          </p:nvPr>
        </p:nvSpPr>
        <p:spPr>
          <a:xfrm>
            <a:off x="2388813" y="1729336"/>
            <a:ext cx="8964987" cy="533273"/>
          </a:xfrm>
        </p:spPr>
        <p:txBody>
          <a:bodyPr lIns="0" tIns="72000" rIns="72000" bIns="72000">
            <a:noAutofit/>
          </a:bodyPr>
          <a:lstStyle>
            <a:lvl1pPr marL="0" indent="0">
              <a:spcBef>
                <a:spcPts val="0"/>
              </a:spcBef>
              <a:buNone/>
              <a:defRPr sz="1400" b="1">
                <a:solidFill>
                  <a:schemeClr val="accent1"/>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pic>
        <p:nvPicPr>
          <p:cNvPr id="3" name="Image 2">
            <a:extLst>
              <a:ext uri="{FF2B5EF4-FFF2-40B4-BE49-F238E27FC236}">
                <a16:creationId xmlns:a16="http://schemas.microsoft.com/office/drawing/2014/main" id="{DE668230-B95D-A621-7314-B23AEB58C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07" y="325120"/>
            <a:ext cx="333217" cy="1087120"/>
          </a:xfrm>
          <a:prstGeom prst="rect">
            <a:avLst/>
          </a:prstGeom>
        </p:spPr>
      </p:pic>
      <p:pic>
        <p:nvPicPr>
          <p:cNvPr id="6" name="Image 5">
            <a:extLst>
              <a:ext uri="{FF2B5EF4-FFF2-40B4-BE49-F238E27FC236}">
                <a16:creationId xmlns:a16="http://schemas.microsoft.com/office/drawing/2014/main" id="{517438CD-F609-15EC-9681-373950E7CF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4852" y="3131389"/>
            <a:ext cx="7547148" cy="3726611"/>
          </a:xfrm>
          <a:prstGeom prst="rect">
            <a:avLst/>
          </a:prstGeom>
        </p:spPr>
      </p:pic>
    </p:spTree>
    <p:extLst>
      <p:ext uri="{BB962C8B-B14F-4D97-AF65-F5344CB8AC3E}">
        <p14:creationId xmlns:p14="http://schemas.microsoft.com/office/powerpoint/2010/main" val="32880419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67E7F-621D-3816-7C8F-3D678DC31A51}"/>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lvl1pPr>
              <a:defRPr>
                <a:solidFill>
                  <a:schemeClr val="bg1"/>
                </a:solidFill>
              </a:defRPr>
            </a:lvl1p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13" name="Espace réservé pour une image  12">
            <a:extLst>
              <a:ext uri="{FF2B5EF4-FFF2-40B4-BE49-F238E27FC236}">
                <a16:creationId xmlns:a16="http://schemas.microsoft.com/office/drawing/2014/main" id="{9EA9E1BA-A160-90AF-BEFD-EF63F38BB1CF}"/>
              </a:ext>
            </a:extLst>
          </p:cNvPr>
          <p:cNvSpPr>
            <a:spLocks noGrp="1"/>
          </p:cNvSpPr>
          <p:nvPr>
            <p:ph type="pic" sz="quarter" idx="13" hasCustomPrompt="1"/>
          </p:nvPr>
        </p:nvSpPr>
        <p:spPr>
          <a:xfrm>
            <a:off x="741681" y="1"/>
            <a:ext cx="11450320"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3" name="Image 2">
            <a:extLst>
              <a:ext uri="{FF2B5EF4-FFF2-40B4-BE49-F238E27FC236}">
                <a16:creationId xmlns:a16="http://schemas.microsoft.com/office/drawing/2014/main" id="{58655E59-3877-265D-5A12-6D013DC466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154810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BEB7C-C678-23CA-D6DE-1F49BA47A80D}"/>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1"/>
                </a:solidFill>
              </a:defRPr>
            </a:lvl1pPr>
          </a:lstStyle>
          <a:p>
            <a:endParaRPr lang="fr-CH" dirty="0"/>
          </a:p>
        </p:txBody>
      </p:sp>
      <p:sp>
        <p:nvSpPr>
          <p:cNvPr id="30" name="Espace réservé du numéro de diapositive 29">
            <a:extLst>
              <a:ext uri="{FF2B5EF4-FFF2-40B4-BE49-F238E27FC236}">
                <a16:creationId xmlns:a16="http://schemas.microsoft.com/office/drawing/2014/main"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id="{B48ABDBA-2A94-5484-821F-E18849CA630D}"/>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7A065B86-4853-D5C0-89AB-6E984F91B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6A7C8D6-DF61-772E-5500-D7F0772B7F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0889" y="237392"/>
            <a:ext cx="1252570" cy="1252570"/>
          </a:xfrm>
          <a:prstGeom prst="rect">
            <a:avLst/>
          </a:prstGeom>
        </p:spPr>
      </p:pic>
    </p:spTree>
    <p:extLst>
      <p:ext uri="{BB962C8B-B14F-4D97-AF65-F5344CB8AC3E}">
        <p14:creationId xmlns:p14="http://schemas.microsoft.com/office/powerpoint/2010/main" val="62861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3009E-07D1-564C-0596-826E35DF243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1"/>
                </a:solidFill>
              </a:defRPr>
            </a:lvl1pPr>
          </a:lstStyle>
          <a:p>
            <a:endParaRPr lang="fr-CH" dirty="0"/>
          </a:p>
        </p:txBody>
      </p:sp>
      <p:sp>
        <p:nvSpPr>
          <p:cNvPr id="14" name="Espace réservé du numéro de diapositive 13">
            <a:extLst>
              <a:ext uri="{FF2B5EF4-FFF2-40B4-BE49-F238E27FC236}">
                <a16:creationId xmlns:a16="http://schemas.microsoft.com/office/drawing/2014/main"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13">
            <a:extLst>
              <a:ext uri="{FF2B5EF4-FFF2-40B4-BE49-F238E27FC236}">
                <a16:creationId xmlns:a16="http://schemas.microsoft.com/office/drawing/2014/main" id="{2A3FDC08-2578-6DAB-E7A3-A0366A43B76E}"/>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9EB925EF-9C84-E699-D880-9BCAAEF6A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82524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E9F5E-47B7-1955-BEBB-DB6C0719E05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id="{FA2AA5F3-B548-4124-16B2-5EA8A145885E}"/>
              </a:ext>
            </a:extLst>
          </p:cNvPr>
          <p:cNvSpPr>
            <a:spLocks noGrp="1" noRot="1" noMove="1" noResize="1" noEditPoints="1" noAdjustHandles="1" noChangeArrowheads="1" noChangeShapeType="1"/>
          </p:cNvSpPr>
          <p:nvPr>
            <p:ph type="dt" sz="half" idx="30"/>
          </p:nvPr>
        </p:nvSpPr>
        <p:spPr/>
        <p:txBody>
          <a:bodyPr/>
          <a:lstStyle>
            <a:lvl1pPr>
              <a:defRPr>
                <a:solidFill>
                  <a:schemeClr val="accent1"/>
                </a:solidFill>
              </a:defRPr>
            </a:lvl1pPr>
          </a:lstStyle>
          <a:p>
            <a:endParaRPr lang="fr-CH" dirty="0"/>
          </a:p>
        </p:txBody>
      </p:sp>
      <p:sp>
        <p:nvSpPr>
          <p:cNvPr id="16" name="Espace réservé du numéro de diapositive 15">
            <a:extLst>
              <a:ext uri="{FF2B5EF4-FFF2-40B4-BE49-F238E27FC236}">
                <a16:creationId xmlns:a16="http://schemas.microsoft.com/office/drawing/2014/main" id="{157C178B-5720-9392-7F33-225654E20D88}"/>
              </a:ext>
            </a:extLst>
          </p:cNvPr>
          <p:cNvSpPr>
            <a:spLocks noGrp="1" noRot="1" noMove="1" noResize="1" noEditPoints="1" noAdjustHandles="1" noChangeArrowheads="1" noChangeShapeType="1"/>
          </p:cNvSpPr>
          <p:nvPr>
            <p:ph type="sldNum" sz="quarter" idx="31"/>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3" name="Espace réservé du texte 13">
            <a:extLst>
              <a:ext uri="{FF2B5EF4-FFF2-40B4-BE49-F238E27FC236}">
                <a16:creationId xmlns:a16="http://schemas.microsoft.com/office/drawing/2014/main" id="{54040CA9-E307-0A63-EF85-635C9757C044}"/>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A3B8C829-50AB-678B-91B2-E4D7321BA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4919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8A683-7D5C-BAF6-47D5-801F41BF906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1"/>
                </a:solidFill>
              </a:defRPr>
            </a:lvl1pPr>
          </a:lstStyle>
          <a:p>
            <a:endParaRPr lang="fr-CH" dirty="0"/>
          </a:p>
        </p:txBody>
      </p:sp>
      <p:sp>
        <p:nvSpPr>
          <p:cNvPr id="14" name="Espace réservé du numéro de diapositive 13">
            <a:extLst>
              <a:ext uri="{FF2B5EF4-FFF2-40B4-BE49-F238E27FC236}">
                <a16:creationId xmlns:a16="http://schemas.microsoft.com/office/drawing/2014/main"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5" name="Espace réservé du texte 13">
            <a:extLst>
              <a:ext uri="{FF2B5EF4-FFF2-40B4-BE49-F238E27FC236}">
                <a16:creationId xmlns:a16="http://schemas.microsoft.com/office/drawing/2014/main" id="{636F4663-0710-724B-7B6F-D27B5B9326CF}"/>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C6555F17-75F9-9478-1734-4117F63FE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188806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BC964D-4BB8-56C1-E19D-CC746745A877}"/>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4" name="Espace réservé du pied de page 3">
            <a:extLst>
              <a:ext uri="{FF2B5EF4-FFF2-40B4-BE49-F238E27FC236}">
                <a16:creationId xmlns:a16="http://schemas.microsoft.com/office/drawing/2014/main" id="{4CABCE3E-1C2A-AD68-BADE-793A2B9D8928}"/>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5" name="Espace réservé du numéro de diapositive 4">
            <a:extLst>
              <a:ext uri="{FF2B5EF4-FFF2-40B4-BE49-F238E27FC236}">
                <a16:creationId xmlns:a16="http://schemas.microsoft.com/office/drawing/2014/main"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6" name="Espace réservé du texte 13">
            <a:extLst>
              <a:ext uri="{FF2B5EF4-FFF2-40B4-BE49-F238E27FC236}">
                <a16:creationId xmlns:a16="http://schemas.microsoft.com/office/drawing/2014/main" id="{699EF02F-0356-DD0C-FDB6-F33061CE9465}"/>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32619BF4-C954-E04B-F6C8-5BFD3A15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171632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8E992-5D31-5FCA-8DEF-3667F6BB669D}"/>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bg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9" name="Espace réservé du pied de page 8">
            <a:extLst>
              <a:ext uri="{FF2B5EF4-FFF2-40B4-BE49-F238E27FC236}">
                <a16:creationId xmlns:a16="http://schemas.microsoft.com/office/drawing/2014/main" id="{76EC0160-8999-A6B3-1253-8ACF57353648}"/>
              </a:ext>
            </a:extLst>
          </p:cNvPr>
          <p:cNvSpPr>
            <a:spLocks noGrp="1"/>
          </p:cNvSpPr>
          <p:nvPr>
            <p:ph type="ftr" sz="quarter" idx="11"/>
          </p:nvPr>
        </p:nvSpPr>
        <p:spPr>
          <a:xfrm rot="16200000">
            <a:off x="-1906429" y="2528238"/>
            <a:ext cx="4572001" cy="365125"/>
          </a:xfr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13" name="Espace réservé du numéro de diapositive 12">
            <a:extLst>
              <a:ext uri="{FF2B5EF4-FFF2-40B4-BE49-F238E27FC236}">
                <a16:creationId xmlns:a16="http://schemas.microsoft.com/office/drawing/2014/main"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id="{4A6E9B13-F916-689B-3F13-A252F76E37B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id="{167C1993-3308-277C-AF24-5F19C871D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96974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738CA4-69FC-41EF-330F-C7F187793CB7}"/>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e la date 3">
            <a:extLst>
              <a:ext uri="{FF2B5EF4-FFF2-40B4-BE49-F238E27FC236}">
                <a16:creationId xmlns:a16="http://schemas.microsoft.com/office/drawing/2014/main" id="{7DCF481F-DF7F-0C06-78DB-050361357AE2}"/>
              </a:ext>
            </a:extLst>
          </p:cNvPr>
          <p:cNvSpPr>
            <a:spLocks noGrp="1" noRot="1" noMove="1" noResize="1" noEditPoints="1" noAdjustHandles="1" noChangeArrowheads="1" noChangeShapeType="1"/>
          </p:cNvSpPr>
          <p:nvPr>
            <p:ph type="dt" sz="half" idx="10"/>
          </p:nvPr>
        </p:nvSpPr>
        <p:spPr>
          <a:xfrm>
            <a:off x="2388813" y="6356350"/>
            <a:ext cx="3457575" cy="365125"/>
          </a:xfrm>
          <a:solidFill>
            <a:schemeClr val="accent2"/>
          </a:solidFill>
        </p:spPr>
        <p:txBody>
          <a:bodyPr/>
          <a:lstStyle>
            <a:lvl1pPr>
              <a:defRPr>
                <a:solidFill>
                  <a:schemeClr val="accent1"/>
                </a:solidFill>
              </a:defRPr>
            </a:lvl1pPr>
          </a:lstStyle>
          <a:p>
            <a:endParaRPr lang="fr-CH" dirty="0"/>
          </a:p>
        </p:txBody>
      </p:sp>
      <p:sp>
        <p:nvSpPr>
          <p:cNvPr id="2" name="Espace réservé du texte 8">
            <a:extLst>
              <a:ext uri="{FF2B5EF4-FFF2-40B4-BE49-F238E27FC236}">
                <a16:creationId xmlns:a16="http://schemas.microsoft.com/office/drawing/2014/main" id="{21CAFBAD-5815-796F-18CB-9DD65EF2B4C8}"/>
              </a:ext>
            </a:extLst>
          </p:cNvPr>
          <p:cNvSpPr>
            <a:spLocks noGrp="1" noRot="1" noMove="1" noResize="1" noEditPoints="1" noAdjustHandles="1" noChangeArrowheads="1" noChangeShapeType="1"/>
          </p:cNvSpPr>
          <p:nvPr>
            <p:ph type="body" sz="quarter" idx="14" hasCustomPrompt="1"/>
          </p:nvPr>
        </p:nvSpPr>
        <p:spPr>
          <a:xfrm>
            <a:off x="1170991" y="341347"/>
            <a:ext cx="4675397" cy="731673"/>
          </a:xfrm>
        </p:spPr>
        <p:txBody>
          <a:bodyPr lIns="0" tIns="0" rIns="0" bIns="0"/>
          <a:lstStyle>
            <a:lvl1pPr marL="0" indent="0">
              <a:spcBef>
                <a:spcPts val="0"/>
              </a:spcBef>
              <a:buNone/>
              <a:defRPr sz="1600">
                <a:solidFill>
                  <a:schemeClr val="bg1"/>
                </a:solidFill>
              </a:defRPr>
            </a:lvl1pPr>
          </a:lstStyle>
          <a:p>
            <a:r>
              <a:rPr lang="fr-CH" dirty="0"/>
              <a:t>Direction des affaires institutionnelles et des communes (DGAIC)</a:t>
            </a:r>
          </a:p>
          <a:p>
            <a:r>
              <a:rPr lang="fr-CH" dirty="0"/>
              <a:t>Direction des finances communales (DFC)</a:t>
            </a:r>
          </a:p>
        </p:txBody>
      </p:sp>
      <p:sp>
        <p:nvSpPr>
          <p:cNvPr id="13" name="Titre 1">
            <a:extLst>
              <a:ext uri="{FF2B5EF4-FFF2-40B4-BE49-F238E27FC236}">
                <a16:creationId xmlns:a16="http://schemas.microsoft.com/office/drawing/2014/main" id="{FCA5B78A-50FC-C7DC-CCAF-EC7295D00DD0}"/>
              </a:ext>
            </a:extLst>
          </p:cNvPr>
          <p:cNvSpPr>
            <a:spLocks noGrp="1" noRot="1" noMove="1" noResize="1" noEditPoints="1" noAdjustHandles="1" noChangeArrowheads="1" noChangeShapeType="1"/>
          </p:cNvSpPr>
          <p:nvPr>
            <p:ph type="ctrTitle"/>
          </p:nvPr>
        </p:nvSpPr>
        <p:spPr>
          <a:xfrm>
            <a:off x="2390400" y="2734209"/>
            <a:ext cx="8961813" cy="3142716"/>
          </a:xfrm>
        </p:spPr>
        <p:txBody>
          <a:bodyPr lIns="72000" anchor="t"/>
          <a:lstStyle>
            <a:lvl1pPr algn="l">
              <a:defRPr sz="4400" b="1">
                <a:solidFill>
                  <a:schemeClr val="bg1"/>
                </a:solidFill>
              </a:defRPr>
            </a:lvl1pPr>
          </a:lstStyle>
          <a:p>
            <a:r>
              <a:rPr lang="fr-FR" dirty="0"/>
              <a:t>Modifiez le style du titre</a:t>
            </a:r>
            <a:endParaRPr lang="fr-CH" dirty="0"/>
          </a:p>
        </p:txBody>
      </p:sp>
      <p:sp>
        <p:nvSpPr>
          <p:cNvPr id="14" name="Sous-titre 2">
            <a:extLst>
              <a:ext uri="{FF2B5EF4-FFF2-40B4-BE49-F238E27FC236}">
                <a16:creationId xmlns:a16="http://schemas.microsoft.com/office/drawing/2014/main" id="{EB4CBE4C-3F25-D762-2C09-7AE991990091}"/>
              </a:ext>
            </a:extLst>
          </p:cNvPr>
          <p:cNvSpPr>
            <a:spLocks noGrp="1"/>
          </p:cNvSpPr>
          <p:nvPr>
            <p:ph type="subTitle" idx="1" hasCustomPrompt="1"/>
          </p:nvPr>
        </p:nvSpPr>
        <p:spPr>
          <a:xfrm>
            <a:off x="2390399" y="2262609"/>
            <a:ext cx="8961813" cy="471600"/>
          </a:xfrm>
        </p:spPr>
        <p:txBody>
          <a:bodyPr lIns="72000"/>
          <a:lstStyle>
            <a:lvl1pPr marL="0" indent="0" algn="l">
              <a:buNone/>
              <a:defRPr sz="1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en majuscules un SURTITRE / MOT-CLÉ</a:t>
            </a:r>
          </a:p>
        </p:txBody>
      </p:sp>
      <p:sp>
        <p:nvSpPr>
          <p:cNvPr id="15" name="Espace réservé du texte 7">
            <a:extLst>
              <a:ext uri="{FF2B5EF4-FFF2-40B4-BE49-F238E27FC236}">
                <a16:creationId xmlns:a16="http://schemas.microsoft.com/office/drawing/2014/main" id="{56547FE7-DC1B-553A-9BD8-8671A5BD05CF}"/>
              </a:ext>
            </a:extLst>
          </p:cNvPr>
          <p:cNvSpPr>
            <a:spLocks noGrp="1"/>
          </p:cNvSpPr>
          <p:nvPr>
            <p:ph type="body" sz="quarter" idx="15" hasCustomPrompt="1"/>
          </p:nvPr>
        </p:nvSpPr>
        <p:spPr>
          <a:xfrm>
            <a:off x="2388813" y="1729336"/>
            <a:ext cx="8964987" cy="533273"/>
          </a:xfrm>
        </p:spPr>
        <p:txBody>
          <a:bodyPr lIns="0" tIns="72000" rIns="72000" bIns="72000">
            <a:noAutofit/>
          </a:bodyPr>
          <a:lstStyle>
            <a:lvl1pPr marL="0" indent="0">
              <a:spcBef>
                <a:spcPts val="0"/>
              </a:spcBef>
              <a:buNone/>
              <a:defRPr sz="1400" b="1">
                <a:solidFill>
                  <a:schemeClr val="accent1"/>
                </a:solidFill>
              </a:defRPr>
            </a:lvl1pPr>
            <a:lvl2pPr marL="457200" indent="0">
              <a:buNone/>
              <a:defRPr/>
            </a:lvl2pPr>
          </a:lstStyle>
          <a:p>
            <a:pPr lvl="0"/>
            <a:r>
              <a:rPr lang="fr-FR" dirty="0"/>
              <a:t>Cliquez pour ajouter le texte comme cet exemple : CONFÉRENCE DE PRESSE DU DATE (</a:t>
            </a:r>
            <a:r>
              <a:rPr lang="fr-FR" dirty="0" err="1"/>
              <a:t>jj.mm.aa</a:t>
            </a:r>
            <a:r>
              <a:rPr lang="fr-FR" dirty="0"/>
              <a:t>)</a:t>
            </a:r>
          </a:p>
        </p:txBody>
      </p:sp>
      <p:pic>
        <p:nvPicPr>
          <p:cNvPr id="3" name="Image 2">
            <a:extLst>
              <a:ext uri="{FF2B5EF4-FFF2-40B4-BE49-F238E27FC236}">
                <a16:creationId xmlns:a16="http://schemas.microsoft.com/office/drawing/2014/main" id="{DE668230-B95D-A621-7314-B23AEB58C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07" y="325120"/>
            <a:ext cx="333217" cy="1087120"/>
          </a:xfrm>
          <a:prstGeom prst="rect">
            <a:avLst/>
          </a:prstGeom>
        </p:spPr>
      </p:pic>
    </p:spTree>
    <p:extLst>
      <p:ext uri="{BB962C8B-B14F-4D97-AF65-F5344CB8AC3E}">
        <p14:creationId xmlns:p14="http://schemas.microsoft.com/office/powerpoint/2010/main" val="164110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B5E0F-509A-BCFE-ABB3-C45D7782B54E}"/>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id="{FFAA4CD8-AFE0-EE76-C066-5A41CE6DBC65}"/>
              </a:ext>
            </a:extLst>
          </p:cNvPr>
          <p:cNvSpPr>
            <a:spLocks noGrp="1"/>
          </p:cNvSpPr>
          <p:nvPr>
            <p:ph type="ftr" sz="quarter" idx="12"/>
          </p:nvPr>
        </p:nvSpPr>
        <p:spPr>
          <a:xfrm rot="16200000">
            <a:off x="-1906429" y="2528238"/>
            <a:ext cx="4572001" cy="365125"/>
          </a:xfr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7" name="ZoneTexte 6">
            <a:extLst>
              <a:ext uri="{FF2B5EF4-FFF2-40B4-BE49-F238E27FC236}">
                <a16:creationId xmlns:a16="http://schemas.microsoft.com/office/drawing/2014/main"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2"/>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2" name="Image 1">
            <a:extLst>
              <a:ext uri="{FF2B5EF4-FFF2-40B4-BE49-F238E27FC236}">
                <a16:creationId xmlns:a16="http://schemas.microsoft.com/office/drawing/2014/main" id="{5513F272-C106-2CEE-32F7-6DA91B0CA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717662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CF12AC-19A4-9E39-45AA-AA756FF535B0}"/>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id="{FFAA4CD8-AFE0-EE76-C066-5A41CE6DBC65}"/>
              </a:ext>
            </a:extLst>
          </p:cNvPr>
          <p:cNvSpPr>
            <a:spLocks noGrp="1"/>
          </p:cNvSpPr>
          <p:nvPr>
            <p:ph type="ftr" sz="quarter" idx="12"/>
          </p:nvPr>
        </p:nvSpPr>
        <p:spPr>
          <a:xfrm rot="16200000">
            <a:off x="-1906429" y="2528238"/>
            <a:ext cx="4572001" cy="365125"/>
          </a:xfr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7" name="ZoneTexte 6">
            <a:extLst>
              <a:ext uri="{FF2B5EF4-FFF2-40B4-BE49-F238E27FC236}">
                <a16:creationId xmlns:a16="http://schemas.microsoft.com/office/drawing/2014/main"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1077913" indent="-1077913">
              <a:spcBef>
                <a:spcPts val="2400"/>
              </a:spcBef>
              <a:buClr>
                <a:schemeClr val="accent2"/>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13D30E66-FFA5-26DE-4DB5-4F739920E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34613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B5E0F-509A-BCFE-ABB3-C45D7782B54E}"/>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id="{FFAA4CD8-AFE0-EE76-C066-5A41CE6DBC65}"/>
              </a:ext>
            </a:extLst>
          </p:cNvPr>
          <p:cNvSpPr>
            <a:spLocks noGrp="1"/>
          </p:cNvSpPr>
          <p:nvPr>
            <p:ph type="ftr" sz="quarter" idx="12"/>
          </p:nvPr>
        </p:nvSpPr>
        <p:spPr>
          <a:xfrm rot="16200000">
            <a:off x="-1906429" y="2528238"/>
            <a:ext cx="4572001" cy="365125"/>
          </a:xfr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7" name="ZoneTexte 6">
            <a:extLst>
              <a:ext uri="{FF2B5EF4-FFF2-40B4-BE49-F238E27FC236}">
                <a16:creationId xmlns:a16="http://schemas.microsoft.com/office/drawing/2014/main"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SOMMAIRE</a:t>
            </a:r>
          </a:p>
        </p:txBody>
      </p:sp>
      <p:sp>
        <p:nvSpPr>
          <p:cNvPr id="9" name="Espace réservé du contenu 2">
            <a:extLst>
              <a:ext uri="{FF2B5EF4-FFF2-40B4-BE49-F238E27FC236}">
                <a16:creationId xmlns:a16="http://schemas.microsoft.com/office/drawing/2014/main" id="{35231A62-11A2-9A41-BEBA-11E0564AF25E}"/>
              </a:ext>
            </a:extLst>
          </p:cNvPr>
          <p:cNvSpPr>
            <a:spLocks noGrp="1" noRot="1" noMove="1" noResize="1" noEditPoints="1" noAdjustHandles="1" noChangeArrowheads="1" noChangeShapeType="1"/>
          </p:cNvSpPr>
          <p:nvPr>
            <p:ph idx="1"/>
          </p:nvPr>
        </p:nvSpPr>
        <p:spPr>
          <a:xfrm>
            <a:off x="2388637" y="1866900"/>
            <a:ext cx="8965162" cy="4298950"/>
          </a:xfrm>
        </p:spPr>
        <p:txBody>
          <a:bodyPr/>
          <a:lstStyle>
            <a:lvl1pPr marL="1077913" indent="-1077913">
              <a:spcBef>
                <a:spcPts val="2400"/>
              </a:spcBef>
              <a:buClr>
                <a:schemeClr val="accent2"/>
              </a:buClr>
              <a:buSzPct val="200000"/>
              <a:buFont typeface="+mj-lt"/>
              <a:buAutoNum type="arabicPeriod"/>
              <a:defRPr>
                <a:latin typeface="+mj-lt"/>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p:txBody>
      </p:sp>
      <p:pic>
        <p:nvPicPr>
          <p:cNvPr id="2" name="Image 1">
            <a:extLst>
              <a:ext uri="{FF2B5EF4-FFF2-40B4-BE49-F238E27FC236}">
                <a16:creationId xmlns:a16="http://schemas.microsoft.com/office/drawing/2014/main" id="{5513F272-C106-2CEE-32F7-6DA91B0CA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1A9BA7BC-31C1-90DA-710D-CCE57A9313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0889" y="237392"/>
            <a:ext cx="1252570" cy="1252570"/>
          </a:xfrm>
          <a:prstGeom prst="rect">
            <a:avLst/>
          </a:prstGeom>
        </p:spPr>
      </p:pic>
    </p:spTree>
    <p:extLst>
      <p:ext uri="{BB962C8B-B14F-4D97-AF65-F5344CB8AC3E}">
        <p14:creationId xmlns:p14="http://schemas.microsoft.com/office/powerpoint/2010/main" val="18261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97E9DD-E993-1C2E-5DDD-1FFAD05E4AF8}"/>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id="{CE3064CE-B9DE-986A-17D6-BF8B1C673A29}"/>
              </a:ext>
            </a:extLst>
          </p:cNvPr>
          <p:cNvSpPr>
            <a:spLocks noGrp="1"/>
          </p:cNvSpPr>
          <p:nvPr>
            <p:ph type="ftr" sz="quarter" idx="11"/>
          </p:nvPr>
        </p:nvSpPr>
        <p:spPr>
          <a:xfrm rot="16200000">
            <a:off x="-1906429" y="2528238"/>
            <a:ext cx="4572001" cy="365125"/>
          </a:xfrm>
          <a:prstGeom prst="rect">
            <a:avLst/>
          </a:prstGeo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9" name="Titre 1">
            <a:extLst>
              <a:ext uri="{FF2B5EF4-FFF2-40B4-BE49-F238E27FC236}">
                <a16:creationId xmlns:a16="http://schemas.microsoft.com/office/drawing/2014/main"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bg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bg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id="{16B7EE02-11E8-D1EE-D3A5-CE2D40DF2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278542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24B7F8-8672-E6FE-BDBD-BB9AD43092F9}"/>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5" name="Espace réservé du pied de page 4">
            <a:extLst>
              <a:ext uri="{FF2B5EF4-FFF2-40B4-BE49-F238E27FC236}">
                <a16:creationId xmlns:a16="http://schemas.microsoft.com/office/drawing/2014/main" id="{B04A462B-7315-EE3D-EB03-A9B77464D4DC}"/>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6" name="Espace réservé du numéro de diapositive 5">
            <a:extLst>
              <a:ext uri="{FF2B5EF4-FFF2-40B4-BE49-F238E27FC236}">
                <a16:creationId xmlns:a16="http://schemas.microsoft.com/office/drawing/2014/main"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9" name="Espace réservé du texte 13">
            <a:extLst>
              <a:ext uri="{FF2B5EF4-FFF2-40B4-BE49-F238E27FC236}">
                <a16:creationId xmlns:a16="http://schemas.microsoft.com/office/drawing/2014/main" id="{5233BF3C-D7F3-E85F-96BB-56F85924247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80044D16-2997-5AD1-DA26-5FCBA8F27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625673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147256-8D86-9018-B8E0-23493A6758B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id="{47AFF647-A21E-1830-A7D0-C25BAEFD152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2" name="Image 11">
            <a:extLst>
              <a:ext uri="{FF2B5EF4-FFF2-40B4-BE49-F238E27FC236}">
                <a16:creationId xmlns:a16="http://schemas.microsoft.com/office/drawing/2014/main" id="{CC77F622-4EF1-87B6-AE9E-20CEFB593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129239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1C697-B527-87EB-1849-A0B810D077B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8" name="Espace réservé du texte 13">
            <a:extLst>
              <a:ext uri="{FF2B5EF4-FFF2-40B4-BE49-F238E27FC236}">
                <a16:creationId xmlns:a16="http://schemas.microsoft.com/office/drawing/2014/main" id="{1CD58409-308B-3D53-055C-8B1021D6598E}"/>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22E2F345-B00A-DD08-702D-B2D5A260C3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13160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237400-2C79-7CD9-26DC-452CC393CDD2}"/>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bg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bg1"/>
                </a:solidFill>
              </a:defRPr>
            </a:lvl1pPr>
            <a:lvl2pPr>
              <a:defRPr>
                <a:solidFill>
                  <a:schemeClr val="bg1"/>
                </a:solidFill>
              </a:defRPr>
            </a:lvl2pPr>
            <a:lvl3pPr>
              <a:defRPr lang="fr-CH" sz="1600" kern="1200" dirty="0" smtClean="0">
                <a:solidFill>
                  <a:schemeClr val="bg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16589" y="2528238"/>
            <a:ext cx="4572001" cy="365125"/>
          </a:xfrm>
          <a:prstGeom prst="rect">
            <a:avLst/>
          </a:prstGeo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bg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id="{39A3D6E6-0D3F-C327-79DD-865F2EE3636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5D05AB0C-28C3-10F6-1542-593C80672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250783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8C7843-5A87-8409-62EE-93015FD3D455}"/>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13" name="Espace réservé pour une image  12">
            <a:extLst>
              <a:ext uri="{FF2B5EF4-FFF2-40B4-BE49-F238E27FC236}">
                <a16:creationId xmlns:a16="http://schemas.microsoft.com/office/drawing/2014/main" id="{9EA9E1BA-A160-90AF-BEFD-EF63F38BB1CF}"/>
              </a:ext>
            </a:extLst>
          </p:cNvPr>
          <p:cNvSpPr>
            <a:spLocks noGrp="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47B77EE8-18BC-6BA8-E6B2-F6F77E7E0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427763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67E7F-621D-3816-7C8F-3D678DC31A51}"/>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lvl1pPr>
              <a:defRPr>
                <a:solidFill>
                  <a:schemeClr val="bg1"/>
                </a:solidFill>
              </a:defRPr>
            </a:lvl1p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13" name="Espace réservé pour une image  12">
            <a:extLst>
              <a:ext uri="{FF2B5EF4-FFF2-40B4-BE49-F238E27FC236}">
                <a16:creationId xmlns:a16="http://schemas.microsoft.com/office/drawing/2014/main" id="{9EA9E1BA-A160-90AF-BEFD-EF63F38BB1CF}"/>
              </a:ext>
            </a:extLst>
          </p:cNvPr>
          <p:cNvSpPr>
            <a:spLocks noGrp="1"/>
          </p:cNvSpPr>
          <p:nvPr>
            <p:ph type="pic" sz="quarter" idx="13" hasCustomPrompt="1"/>
          </p:nvPr>
        </p:nvSpPr>
        <p:spPr>
          <a:xfrm>
            <a:off x="741681" y="1"/>
            <a:ext cx="11450320" cy="6858000"/>
          </a:xfrm>
        </p:spPr>
        <p:txBody>
          <a:bodyPr lIns="540000" tIns="2520000" rIns="540000" anchor="t"/>
          <a:lstStyle>
            <a:lvl1pPr marL="0" indent="0" algn="ctr">
              <a:buNone/>
              <a:defRPr sz="2000" i="1"/>
            </a:lvl1pPr>
          </a:lstStyle>
          <a:p>
            <a:r>
              <a:rPr lang="fr-CH" dirty="0"/>
              <a:t>Cliquez sur l’icône pour ajouter une image</a:t>
            </a:r>
          </a:p>
        </p:txBody>
      </p:sp>
      <p:pic>
        <p:nvPicPr>
          <p:cNvPr id="3" name="Image 2">
            <a:extLst>
              <a:ext uri="{FF2B5EF4-FFF2-40B4-BE49-F238E27FC236}">
                <a16:creationId xmlns:a16="http://schemas.microsoft.com/office/drawing/2014/main" id="{58655E59-3877-265D-5A12-6D013DC466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927023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onnes + Images rond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BEB7C-C678-23CA-D6DE-1F49BA47A80D}"/>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id="{742EC54F-D704-CE4E-0907-3A8F3D540AC1}"/>
              </a:ext>
            </a:extLst>
          </p:cNvPr>
          <p:cNvSpPr>
            <a:spLocks noGrp="1" noRot="1" noMove="1" noResize="1" noEditPoints="1" noAdjustHandles="1" noChangeArrowheads="1" noChangeShapeType="1"/>
          </p:cNvSpPr>
          <p:nvPr>
            <p:ph type="pic" sz="quarter" idx="15" hasCustomPrompt="1"/>
          </p:nvPr>
        </p:nvSpPr>
        <p:spPr>
          <a:xfrm>
            <a:off x="1692275"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5" name="Espace réservé pour une image  2">
            <a:extLst>
              <a:ext uri="{FF2B5EF4-FFF2-40B4-BE49-F238E27FC236}">
                <a16:creationId xmlns:a16="http://schemas.microsoft.com/office/drawing/2014/main" id="{61EFA036-61CE-C8A4-8061-160BD64C06A1}"/>
              </a:ext>
            </a:extLst>
          </p:cNvPr>
          <p:cNvSpPr>
            <a:spLocks noGrp="1" noRot="1" noMove="1" noResize="1" noEditPoints="1" noAdjustHandles="1" noChangeArrowheads="1" noChangeShapeType="1"/>
          </p:cNvSpPr>
          <p:nvPr>
            <p:ph type="pic" sz="quarter" idx="16" hasCustomPrompt="1"/>
          </p:nvPr>
        </p:nvSpPr>
        <p:spPr>
          <a:xfrm>
            <a:off x="9518650"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7" name="Espace réservé pour une image  2">
            <a:extLst>
              <a:ext uri="{FF2B5EF4-FFF2-40B4-BE49-F238E27FC236}">
                <a16:creationId xmlns:a16="http://schemas.microsoft.com/office/drawing/2014/main" id="{26170BB0-DDA3-C21B-4FD5-D44DC8A44011}"/>
              </a:ext>
            </a:extLst>
          </p:cNvPr>
          <p:cNvSpPr>
            <a:spLocks noGrp="1" noRot="1" noMove="1" noResize="1" noEditPoints="1" noAdjustHandles="1" noChangeArrowheads="1" noChangeShapeType="1"/>
          </p:cNvSpPr>
          <p:nvPr>
            <p:ph type="pic" sz="quarter" idx="17" hasCustomPrompt="1"/>
          </p:nvPr>
        </p:nvSpPr>
        <p:spPr>
          <a:xfrm>
            <a:off x="6909859"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1" name="Espace réservé pour une image  2">
            <a:extLst>
              <a:ext uri="{FF2B5EF4-FFF2-40B4-BE49-F238E27FC236}">
                <a16:creationId xmlns:a16="http://schemas.microsoft.com/office/drawing/2014/main" id="{E9DBB595-0121-BF7C-08B3-D388E63E288E}"/>
              </a:ext>
            </a:extLst>
          </p:cNvPr>
          <p:cNvSpPr>
            <a:spLocks noGrp="1" noRot="1" noMove="1" noResize="1" noEditPoints="1" noAdjustHandles="1" noChangeArrowheads="1" noChangeShapeType="1"/>
          </p:cNvSpPr>
          <p:nvPr>
            <p:ph type="pic" sz="quarter" idx="18" hasCustomPrompt="1"/>
          </p:nvPr>
        </p:nvSpPr>
        <p:spPr>
          <a:xfrm>
            <a:off x="4301067" y="1343932"/>
            <a:ext cx="1835150" cy="1835150"/>
          </a:xfrm>
          <a:prstGeom prst="ellipse">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7607"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9" name="Espace réservé de la date 28">
            <a:extLst>
              <a:ext uri="{FF2B5EF4-FFF2-40B4-BE49-F238E27FC236}">
                <a16:creationId xmlns:a16="http://schemas.microsoft.com/office/drawing/2014/main" id="{796CB17D-AA77-26C0-DA50-E95BA7DE7E7A}"/>
              </a:ext>
            </a:extLst>
          </p:cNvPr>
          <p:cNvSpPr>
            <a:spLocks noGrp="1" noRot="1" noMove="1" noResize="1" noEditPoints="1" noAdjustHandles="1" noChangeArrowheads="1" noChangeShapeType="1"/>
          </p:cNvSpPr>
          <p:nvPr>
            <p:ph type="dt" sz="half" idx="26"/>
          </p:nvPr>
        </p:nvSpPr>
        <p:spPr/>
        <p:txBody>
          <a:bodyPr/>
          <a:lstStyle>
            <a:lvl1pPr>
              <a:defRPr>
                <a:solidFill>
                  <a:schemeClr val="accent1"/>
                </a:solidFill>
              </a:defRPr>
            </a:lvl1pPr>
          </a:lstStyle>
          <a:p>
            <a:endParaRPr lang="fr-CH" dirty="0"/>
          </a:p>
        </p:txBody>
      </p:sp>
      <p:sp>
        <p:nvSpPr>
          <p:cNvPr id="30" name="Espace réservé du numéro de diapositive 29">
            <a:extLst>
              <a:ext uri="{FF2B5EF4-FFF2-40B4-BE49-F238E27FC236}">
                <a16:creationId xmlns:a16="http://schemas.microsoft.com/office/drawing/2014/main" id="{B57B4AC1-C03C-8706-DA43-5B0BF6CEB7AC}"/>
              </a:ext>
            </a:extLst>
          </p:cNvPr>
          <p:cNvSpPr>
            <a:spLocks noGrp="1" noRot="1" noMove="1" noResize="1" noEditPoints="1" noAdjustHandles="1" noChangeArrowheads="1" noChangeShapeType="1"/>
          </p:cNvSpPr>
          <p:nvPr>
            <p:ph type="sldNum" sz="quarter" idx="27"/>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id="{B48ABDBA-2A94-5484-821F-E18849CA630D}"/>
              </a:ext>
            </a:extLst>
          </p:cNvPr>
          <p:cNvSpPr>
            <a:spLocks noGrp="1" noRot="1" noMove="1" noResize="1" noEditPoints="1" noAdjustHandles="1" noChangeArrowheads="1" noChangeShapeType="1"/>
          </p:cNvSpPr>
          <p:nvPr>
            <p:ph type="body" sz="quarter" idx="2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7A065B86-4853-D5C0-89AB-6E984F91B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52514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onnes + Images rectangulaires">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3009E-07D1-564C-0596-826E35DF243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Espace réservé pour une image  2">
            <a:extLst>
              <a:ext uri="{FF2B5EF4-FFF2-40B4-BE49-F238E27FC236}">
                <a16:creationId xmlns:a16="http://schemas.microsoft.com/office/drawing/2014/main" id="{742EC54F-D704-CE4E-0907-3A8F3D540AC1}"/>
              </a:ext>
            </a:extLst>
          </p:cNvPr>
          <p:cNvSpPr>
            <a:spLocks noGrp="1" noRot="1" noMove="1" noResize="1" noEditPoints="1" noAdjustHandles="1" noChangeArrowheads="1" noChangeShapeType="1"/>
          </p:cNvSpPr>
          <p:nvPr>
            <p:ph type="pic" sz="quarter" idx="15" hasCustomPrompt="1"/>
          </p:nvPr>
        </p:nvSpPr>
        <p:spPr>
          <a:xfrm>
            <a:off x="1398815"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340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4173425"/>
            <a:ext cx="2422070" cy="199242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3402126"/>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 name="Espace réservé pour une image  2">
            <a:extLst>
              <a:ext uri="{FF2B5EF4-FFF2-40B4-BE49-F238E27FC236}">
                <a16:creationId xmlns:a16="http://schemas.microsoft.com/office/drawing/2014/main" id="{8E80DD09-A8E8-10FF-163A-96187545BD2B}"/>
              </a:ext>
            </a:extLst>
          </p:cNvPr>
          <p:cNvSpPr>
            <a:spLocks noGrp="1" noRot="1" noMove="1" noResize="1" noEditPoints="1" noAdjustHandles="1" noChangeArrowheads="1" noChangeShapeType="1"/>
          </p:cNvSpPr>
          <p:nvPr>
            <p:ph type="pic" sz="quarter" idx="26" hasCustomPrompt="1"/>
          </p:nvPr>
        </p:nvSpPr>
        <p:spPr>
          <a:xfrm>
            <a:off x="4003409"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0" name="Espace réservé pour une image  2">
            <a:extLst>
              <a:ext uri="{FF2B5EF4-FFF2-40B4-BE49-F238E27FC236}">
                <a16:creationId xmlns:a16="http://schemas.microsoft.com/office/drawing/2014/main" id="{A41302BE-3322-E539-F947-0D15FD67BC13}"/>
              </a:ext>
            </a:extLst>
          </p:cNvPr>
          <p:cNvSpPr>
            <a:spLocks noGrp="1" noRot="1" noMove="1" noResize="1" noEditPoints="1" noAdjustHandles="1" noChangeArrowheads="1" noChangeShapeType="1"/>
          </p:cNvSpPr>
          <p:nvPr>
            <p:ph type="pic" sz="quarter" idx="27" hasCustomPrompt="1"/>
          </p:nvPr>
        </p:nvSpPr>
        <p:spPr>
          <a:xfrm>
            <a:off x="6608003"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2" name="Espace réservé pour une image  2">
            <a:extLst>
              <a:ext uri="{FF2B5EF4-FFF2-40B4-BE49-F238E27FC236}">
                <a16:creationId xmlns:a16="http://schemas.microsoft.com/office/drawing/2014/main" id="{A3D56C04-8ECB-BD05-AD86-148EF34307E7}"/>
              </a:ext>
            </a:extLst>
          </p:cNvPr>
          <p:cNvSpPr>
            <a:spLocks noGrp="1" noRot="1" noMove="1" noResize="1" noEditPoints="1" noAdjustHandles="1" noChangeArrowheads="1" noChangeShapeType="1"/>
          </p:cNvSpPr>
          <p:nvPr>
            <p:ph type="pic" sz="quarter" idx="28" hasCustomPrompt="1"/>
          </p:nvPr>
        </p:nvSpPr>
        <p:spPr>
          <a:xfrm>
            <a:off x="9212597" y="1670956"/>
            <a:ext cx="2422070" cy="1508125"/>
          </a:xfrm>
          <a:prstGeom prst="rect">
            <a:avLst/>
          </a:prstGeom>
          <a:solidFill>
            <a:schemeClr val="accent1"/>
          </a:solidFill>
        </p:spPr>
        <p:txBody>
          <a:bodyPr/>
          <a:lstStyle>
            <a:lvl1pPr marL="0" indent="0" algn="ctr">
              <a:buNone/>
              <a:defRPr sz="2000" i="1">
                <a:solidFill>
                  <a:schemeClr val="bg1"/>
                </a:solidFill>
              </a:defRPr>
            </a:lvl1pPr>
          </a:lstStyle>
          <a:p>
            <a:r>
              <a:rPr lang="fr-CH" dirty="0"/>
              <a:t>Image</a:t>
            </a:r>
          </a:p>
        </p:txBody>
      </p:sp>
      <p:sp>
        <p:nvSpPr>
          <p:cNvPr id="13" name="Espace réservé de la date 12">
            <a:extLst>
              <a:ext uri="{FF2B5EF4-FFF2-40B4-BE49-F238E27FC236}">
                <a16:creationId xmlns:a16="http://schemas.microsoft.com/office/drawing/2014/main" id="{27DFBC2C-7680-FCA6-4D95-212560AFFF86}"/>
              </a:ext>
            </a:extLst>
          </p:cNvPr>
          <p:cNvSpPr>
            <a:spLocks noGrp="1" noRot="1" noMove="1" noResize="1" noEditPoints="1" noAdjustHandles="1" noChangeArrowheads="1" noChangeShapeType="1"/>
          </p:cNvSpPr>
          <p:nvPr>
            <p:ph type="dt" sz="half" idx="29"/>
          </p:nvPr>
        </p:nvSpPr>
        <p:spPr/>
        <p:txBody>
          <a:bodyPr/>
          <a:lstStyle>
            <a:lvl1pPr>
              <a:defRPr>
                <a:solidFill>
                  <a:schemeClr val="accent1"/>
                </a:solidFill>
              </a:defRPr>
            </a:lvl1pPr>
          </a:lstStyle>
          <a:p>
            <a:endParaRPr lang="fr-CH" dirty="0"/>
          </a:p>
        </p:txBody>
      </p:sp>
      <p:sp>
        <p:nvSpPr>
          <p:cNvPr id="14" name="Espace réservé du numéro de diapositive 13">
            <a:extLst>
              <a:ext uri="{FF2B5EF4-FFF2-40B4-BE49-F238E27FC236}">
                <a16:creationId xmlns:a16="http://schemas.microsoft.com/office/drawing/2014/main" id="{C6ADDF8B-434F-8894-5D76-FA023C5C69FB}"/>
              </a:ext>
            </a:extLst>
          </p:cNvPr>
          <p:cNvSpPr>
            <a:spLocks noGrp="1" noRot="1" noMove="1" noResize="1" noEditPoints="1" noAdjustHandles="1" noChangeArrowheads="1" noChangeShapeType="1"/>
          </p:cNvSpPr>
          <p:nvPr>
            <p:ph type="sldNum" sz="quarter" idx="30"/>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13">
            <a:extLst>
              <a:ext uri="{FF2B5EF4-FFF2-40B4-BE49-F238E27FC236}">
                <a16:creationId xmlns:a16="http://schemas.microsoft.com/office/drawing/2014/main" id="{2A3FDC08-2578-6DAB-E7A3-A0366A43B76E}"/>
              </a:ext>
            </a:extLst>
          </p:cNvPr>
          <p:cNvSpPr>
            <a:spLocks noGrp="1" noRot="1" noMove="1" noResize="1" noEditPoints="1" noAdjustHandles="1" noChangeArrowheads="1" noChangeShapeType="1"/>
          </p:cNvSpPr>
          <p:nvPr>
            <p:ph type="body" sz="quarter" idx="31"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9EB925EF-9C84-E699-D880-9BCAAEF6A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844430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onnes avec numéro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E9F5E-47B7-1955-BEBB-DB6C0719E05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7" name="Espace réservé du texte 2">
            <a:extLst>
              <a:ext uri="{FF2B5EF4-FFF2-40B4-BE49-F238E27FC236}">
                <a16:creationId xmlns:a16="http://schemas.microsoft.com/office/drawing/2014/main" id="{D3F1AF02-9E05-83AF-91B4-9934B6384F7E}"/>
              </a:ext>
            </a:extLst>
          </p:cNvPr>
          <p:cNvSpPr>
            <a:spLocks noGrp="1" noRot="1" noMove="1" noResize="1" noEditPoints="1" noAdjustHandles="1" noChangeArrowheads="1" noChangeShapeType="1"/>
          </p:cNvSpPr>
          <p:nvPr>
            <p:ph type="body" idx="1"/>
          </p:nvPr>
        </p:nvSpPr>
        <p:spPr>
          <a:xfrm>
            <a:off x="1398815"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8" name="Espace réservé du texte 2">
            <a:extLst>
              <a:ext uri="{FF2B5EF4-FFF2-40B4-BE49-F238E27FC236}">
                <a16:creationId xmlns:a16="http://schemas.microsoft.com/office/drawing/2014/main" id="{37C767E2-498A-6B86-8DF1-B92BBA8696ED}"/>
              </a:ext>
            </a:extLst>
          </p:cNvPr>
          <p:cNvSpPr>
            <a:spLocks noGrp="1" noRot="1" noMove="1" noResize="1" noEditPoints="1" noAdjustHandles="1" noChangeArrowheads="1" noChangeShapeType="1"/>
          </p:cNvSpPr>
          <p:nvPr>
            <p:ph type="body" idx="19"/>
          </p:nvPr>
        </p:nvSpPr>
        <p:spPr>
          <a:xfrm>
            <a:off x="400340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9" name="Espace réservé du texte 2">
            <a:extLst>
              <a:ext uri="{FF2B5EF4-FFF2-40B4-BE49-F238E27FC236}">
                <a16:creationId xmlns:a16="http://schemas.microsoft.com/office/drawing/2014/main" id="{AAC85761-1AC2-B6DE-72ED-8FFD5A9349A0}"/>
              </a:ext>
            </a:extLst>
          </p:cNvPr>
          <p:cNvSpPr>
            <a:spLocks noGrp="1" noRot="1" noMove="1" noResize="1" noEditPoints="1" noAdjustHandles="1" noChangeArrowheads="1" noChangeShapeType="1"/>
          </p:cNvSpPr>
          <p:nvPr>
            <p:ph type="body" idx="20"/>
          </p:nvPr>
        </p:nvSpPr>
        <p:spPr>
          <a:xfrm>
            <a:off x="6616399"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0" name="Espace réservé du texte 2">
            <a:extLst>
              <a:ext uri="{FF2B5EF4-FFF2-40B4-BE49-F238E27FC236}">
                <a16:creationId xmlns:a16="http://schemas.microsoft.com/office/drawing/2014/main" id="{F6E3FE8A-4BC1-5DEA-73CE-FB4B48D86AA1}"/>
              </a:ext>
            </a:extLst>
          </p:cNvPr>
          <p:cNvSpPr>
            <a:spLocks noGrp="1" noRot="1" noMove="1" noResize="1" noEditPoints="1" noAdjustHandles="1" noChangeArrowheads="1" noChangeShapeType="1"/>
          </p:cNvSpPr>
          <p:nvPr>
            <p:ph type="body" idx="21"/>
          </p:nvPr>
        </p:nvSpPr>
        <p:spPr>
          <a:xfrm>
            <a:off x="9225191" y="3263674"/>
            <a:ext cx="2422070" cy="2902176"/>
          </a:xfrm>
        </p:spPr>
        <p:txBody>
          <a:bodyPr/>
          <a:lstStyle>
            <a:lvl1pPr marL="0" indent="0" algn="ctr">
              <a:lnSpc>
                <a:spcPct val="100000"/>
              </a:lnSpc>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id="{472BFBB4-3E36-674C-3494-E525F21ED1E4}"/>
              </a:ext>
            </a:extLst>
          </p:cNvPr>
          <p:cNvSpPr>
            <a:spLocks noGrp="1" noRot="1" noMove="1" noResize="1" noEditPoints="1" noAdjustHandles="1" noChangeArrowheads="1" noChangeShapeType="1"/>
          </p:cNvSpPr>
          <p:nvPr>
            <p:ph type="body" sz="quarter" idx="22" hasCustomPrompt="1"/>
          </p:nvPr>
        </p:nvSpPr>
        <p:spPr>
          <a:xfrm>
            <a:off x="4007607"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4" name="Espace réservé du texte 22">
            <a:extLst>
              <a:ext uri="{FF2B5EF4-FFF2-40B4-BE49-F238E27FC236}">
                <a16:creationId xmlns:a16="http://schemas.microsoft.com/office/drawing/2014/main" id="{6284CF57-503A-8A81-1F71-03716B0DAEFC}"/>
              </a:ext>
            </a:extLst>
          </p:cNvPr>
          <p:cNvSpPr>
            <a:spLocks noGrp="1" noRot="1" noMove="1" noResize="1" noEditPoints="1" noAdjustHandles="1" noChangeArrowheads="1" noChangeShapeType="1"/>
          </p:cNvSpPr>
          <p:nvPr>
            <p:ph type="body" sz="quarter" idx="23" hasCustomPrompt="1"/>
          </p:nvPr>
        </p:nvSpPr>
        <p:spPr>
          <a:xfrm>
            <a:off x="1398815"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5" name="Espace réservé du texte 22">
            <a:extLst>
              <a:ext uri="{FF2B5EF4-FFF2-40B4-BE49-F238E27FC236}">
                <a16:creationId xmlns:a16="http://schemas.microsoft.com/office/drawing/2014/main" id="{26D34481-A8AD-7366-E31E-D0099A89D0FB}"/>
              </a:ext>
            </a:extLst>
          </p:cNvPr>
          <p:cNvSpPr>
            <a:spLocks noGrp="1" noRot="1" noMove="1" noResize="1" noEditPoints="1" noAdjustHandles="1" noChangeArrowheads="1" noChangeShapeType="1"/>
          </p:cNvSpPr>
          <p:nvPr>
            <p:ph type="body" sz="quarter" idx="24" hasCustomPrompt="1"/>
          </p:nvPr>
        </p:nvSpPr>
        <p:spPr>
          <a:xfrm>
            <a:off x="6616399"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26" name="Espace réservé du texte 22">
            <a:extLst>
              <a:ext uri="{FF2B5EF4-FFF2-40B4-BE49-F238E27FC236}">
                <a16:creationId xmlns:a16="http://schemas.microsoft.com/office/drawing/2014/main" id="{3A969E77-511C-436D-1599-CE6FE81362C1}"/>
              </a:ext>
            </a:extLst>
          </p:cNvPr>
          <p:cNvSpPr>
            <a:spLocks noGrp="1" noRot="1" noMove="1" noResize="1" noEditPoints="1" noAdjustHandles="1" noChangeArrowheads="1" noChangeShapeType="1"/>
          </p:cNvSpPr>
          <p:nvPr>
            <p:ph type="body" sz="quarter" idx="25" hasCustomPrompt="1"/>
          </p:nvPr>
        </p:nvSpPr>
        <p:spPr>
          <a:xfrm>
            <a:off x="9225191" y="2281798"/>
            <a:ext cx="2422070" cy="771298"/>
          </a:xfrm>
        </p:spPr>
        <p:txBody>
          <a:bodyPr vert="horz" lIns="72000" tIns="72000" rIns="72000" bIns="72000" rtlCol="0" anchor="ctr">
            <a:noAutofit/>
          </a:bodyPr>
          <a:lstStyle>
            <a:lvl1pPr marL="0" indent="0" algn="ctr">
              <a:buNone/>
              <a:defRPr lang="fr-FR" sz="3200" dirty="0" smtClean="0">
                <a:latin typeface="+mj-lt"/>
                <a:ea typeface="+mj-ea"/>
                <a:cs typeface="+mj-cs"/>
              </a:defRPr>
            </a:lvl1pPr>
          </a:lstStyle>
          <a:p>
            <a:pPr marL="269875" lvl="0" indent="-269875" algn="ctr">
              <a:spcBef>
                <a:spcPct val="0"/>
              </a:spcBef>
            </a:pPr>
            <a:r>
              <a:rPr lang="fr-FR" dirty="0"/>
              <a:t>Titre</a:t>
            </a:r>
          </a:p>
        </p:txBody>
      </p:sp>
      <p:sp>
        <p:nvSpPr>
          <p:cNvPr id="5" name="Espace réservé du texte 22">
            <a:extLst>
              <a:ext uri="{FF2B5EF4-FFF2-40B4-BE49-F238E27FC236}">
                <a16:creationId xmlns:a16="http://schemas.microsoft.com/office/drawing/2014/main" id="{C0C30E62-7C30-29B5-3CE4-99B374B7B679}"/>
              </a:ext>
            </a:extLst>
          </p:cNvPr>
          <p:cNvSpPr>
            <a:spLocks noGrp="1" noRot="1" noMove="1" noResize="1" noEditPoints="1" noAdjustHandles="1" noChangeArrowheads="1" noChangeShapeType="1"/>
          </p:cNvSpPr>
          <p:nvPr>
            <p:ph type="body" sz="quarter" idx="26" hasCustomPrompt="1"/>
          </p:nvPr>
        </p:nvSpPr>
        <p:spPr>
          <a:xfrm>
            <a:off x="4007607"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7" name="Espace réservé du texte 22">
            <a:extLst>
              <a:ext uri="{FF2B5EF4-FFF2-40B4-BE49-F238E27FC236}">
                <a16:creationId xmlns:a16="http://schemas.microsoft.com/office/drawing/2014/main" id="{0BAAB2DC-33F3-0A02-B6AA-25BD41AA3AEE}"/>
              </a:ext>
            </a:extLst>
          </p:cNvPr>
          <p:cNvSpPr>
            <a:spLocks noGrp="1" noRot="1" noMove="1" noResize="1" noEditPoints="1" noAdjustHandles="1" noChangeArrowheads="1" noChangeShapeType="1"/>
          </p:cNvSpPr>
          <p:nvPr>
            <p:ph type="body" sz="quarter" idx="27" hasCustomPrompt="1"/>
          </p:nvPr>
        </p:nvSpPr>
        <p:spPr>
          <a:xfrm>
            <a:off x="1398815"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1" name="Espace réservé du texte 22">
            <a:extLst>
              <a:ext uri="{FF2B5EF4-FFF2-40B4-BE49-F238E27FC236}">
                <a16:creationId xmlns:a16="http://schemas.microsoft.com/office/drawing/2014/main" id="{3C48016C-3305-993F-7B11-9B063FE3FFA3}"/>
              </a:ext>
            </a:extLst>
          </p:cNvPr>
          <p:cNvSpPr>
            <a:spLocks noGrp="1" noRot="1" noMove="1" noResize="1" noEditPoints="1" noAdjustHandles="1" noChangeArrowheads="1" noChangeShapeType="1"/>
          </p:cNvSpPr>
          <p:nvPr>
            <p:ph type="body" sz="quarter" idx="28" hasCustomPrompt="1"/>
          </p:nvPr>
        </p:nvSpPr>
        <p:spPr>
          <a:xfrm>
            <a:off x="6616399"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3" name="Espace réservé du texte 22">
            <a:extLst>
              <a:ext uri="{FF2B5EF4-FFF2-40B4-BE49-F238E27FC236}">
                <a16:creationId xmlns:a16="http://schemas.microsoft.com/office/drawing/2014/main" id="{D43FD857-3073-0D0C-E111-F21B4DE7C80A}"/>
              </a:ext>
            </a:extLst>
          </p:cNvPr>
          <p:cNvSpPr>
            <a:spLocks noGrp="1" noRot="1" noMove="1" noResize="1" noEditPoints="1" noAdjustHandles="1" noChangeArrowheads="1" noChangeShapeType="1"/>
          </p:cNvSpPr>
          <p:nvPr>
            <p:ph type="body" sz="quarter" idx="29" hasCustomPrompt="1"/>
          </p:nvPr>
        </p:nvSpPr>
        <p:spPr>
          <a:xfrm>
            <a:off x="9225191" y="1510500"/>
            <a:ext cx="2422070" cy="771298"/>
          </a:xfrm>
        </p:spPr>
        <p:txBody>
          <a:bodyPr vert="horz" lIns="72000" tIns="72000" rIns="72000" bIns="72000" rtlCol="0" anchor="ctr">
            <a:noAutofit/>
          </a:bodyPr>
          <a:lstStyle>
            <a:lvl1pPr marL="0" indent="0" algn="ctr">
              <a:buNone/>
              <a:defRPr lang="fr-FR" sz="3200" b="1" dirty="0" smtClean="0">
                <a:solidFill>
                  <a:schemeClr val="accent2"/>
                </a:solidFill>
                <a:latin typeface="+mj-lt"/>
                <a:ea typeface="+mj-ea"/>
                <a:cs typeface="+mj-cs"/>
              </a:defRPr>
            </a:lvl1pPr>
          </a:lstStyle>
          <a:p>
            <a:pPr marL="269875" lvl="0" indent="-269875" algn="ctr">
              <a:spcBef>
                <a:spcPct val="0"/>
              </a:spcBef>
            </a:pPr>
            <a:r>
              <a:rPr lang="fr-FR" dirty="0"/>
              <a:t>No</a:t>
            </a:r>
          </a:p>
        </p:txBody>
      </p:sp>
      <p:sp>
        <p:nvSpPr>
          <p:cNvPr id="15" name="Espace réservé de la date 14">
            <a:extLst>
              <a:ext uri="{FF2B5EF4-FFF2-40B4-BE49-F238E27FC236}">
                <a16:creationId xmlns:a16="http://schemas.microsoft.com/office/drawing/2014/main" id="{FA2AA5F3-B548-4124-16B2-5EA8A145885E}"/>
              </a:ext>
            </a:extLst>
          </p:cNvPr>
          <p:cNvSpPr>
            <a:spLocks noGrp="1" noRot="1" noMove="1" noResize="1" noEditPoints="1" noAdjustHandles="1" noChangeArrowheads="1" noChangeShapeType="1"/>
          </p:cNvSpPr>
          <p:nvPr>
            <p:ph type="dt" sz="half" idx="30"/>
          </p:nvPr>
        </p:nvSpPr>
        <p:spPr/>
        <p:txBody>
          <a:bodyPr/>
          <a:lstStyle>
            <a:lvl1pPr>
              <a:defRPr>
                <a:solidFill>
                  <a:schemeClr val="accent1"/>
                </a:solidFill>
              </a:defRPr>
            </a:lvl1pPr>
          </a:lstStyle>
          <a:p>
            <a:endParaRPr lang="fr-CH" dirty="0"/>
          </a:p>
        </p:txBody>
      </p:sp>
      <p:sp>
        <p:nvSpPr>
          <p:cNvPr id="16" name="Espace réservé du numéro de diapositive 15">
            <a:extLst>
              <a:ext uri="{FF2B5EF4-FFF2-40B4-BE49-F238E27FC236}">
                <a16:creationId xmlns:a16="http://schemas.microsoft.com/office/drawing/2014/main" id="{157C178B-5720-9392-7F33-225654E20D88}"/>
              </a:ext>
            </a:extLst>
          </p:cNvPr>
          <p:cNvSpPr>
            <a:spLocks noGrp="1" noRot="1" noMove="1" noResize="1" noEditPoints="1" noAdjustHandles="1" noChangeArrowheads="1" noChangeShapeType="1"/>
          </p:cNvSpPr>
          <p:nvPr>
            <p:ph type="sldNum" sz="quarter" idx="31"/>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3" name="Espace réservé du texte 13">
            <a:extLst>
              <a:ext uri="{FF2B5EF4-FFF2-40B4-BE49-F238E27FC236}">
                <a16:creationId xmlns:a16="http://schemas.microsoft.com/office/drawing/2014/main" id="{54040CA9-E307-0A63-EF85-635C9757C044}"/>
              </a:ext>
            </a:extLst>
          </p:cNvPr>
          <p:cNvSpPr>
            <a:spLocks noGrp="1" noRot="1" noMove="1" noResize="1" noEditPoints="1" noAdjustHandles="1" noChangeArrowheads="1" noChangeShapeType="1"/>
          </p:cNvSpPr>
          <p:nvPr>
            <p:ph type="body" sz="quarter" idx="32"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A3B8C829-50AB-678B-91B2-E4D7321BA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67890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colonnes">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CF12AC-19A4-9E39-45AA-AA756FF535B0}"/>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pied de page 4">
            <a:extLst>
              <a:ext uri="{FF2B5EF4-FFF2-40B4-BE49-F238E27FC236}">
                <a16:creationId xmlns:a16="http://schemas.microsoft.com/office/drawing/2014/main" id="{FFAA4CD8-AFE0-EE76-C066-5A41CE6DBC65}"/>
              </a:ext>
            </a:extLst>
          </p:cNvPr>
          <p:cNvSpPr>
            <a:spLocks noGrp="1"/>
          </p:cNvSpPr>
          <p:nvPr>
            <p:ph type="ftr" sz="quarter" idx="12"/>
          </p:nvPr>
        </p:nvSpPr>
        <p:spPr>
          <a:xfrm rot="16200000">
            <a:off x="-1906429" y="2528238"/>
            <a:ext cx="4572001" cy="365125"/>
          </a:xfr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7" name="ZoneTexte 6">
            <a:extLst>
              <a:ext uri="{FF2B5EF4-FFF2-40B4-BE49-F238E27FC236}">
                <a16:creationId xmlns:a16="http://schemas.microsoft.com/office/drawing/2014/main" id="{2E73973A-BAF0-B638-AD0C-E8A4BE006536}"/>
              </a:ext>
            </a:extLst>
          </p:cNvPr>
          <p:cNvSpPr txBox="1">
            <a:spLocks noGrp="1" noRot="1" noMove="1" noResize="1" noEditPoints="1" noAdjustHandles="1" noChangeArrowheads="1" noChangeShapeType="1"/>
          </p:cNvSpPr>
          <p:nvPr userDrawn="1"/>
        </p:nvSpPr>
        <p:spPr>
          <a:xfrm>
            <a:off x="1692000" y="981075"/>
            <a:ext cx="8964987" cy="533400"/>
          </a:xfrm>
          <a:prstGeom prst="rect">
            <a:avLst/>
          </a:prstGeom>
        </p:spPr>
        <p:txBody>
          <a:bodyPr vert="horz" lIns="72000" tIns="72000" rIns="72000" bIns="72000" rtlCol="0">
            <a:noAutofit/>
          </a:bodyPr>
          <a:lstStyle>
            <a:lvl1pPr lvl="0" indent="0">
              <a:lnSpc>
                <a:spcPct val="90000"/>
              </a:lnSpc>
              <a:spcBef>
                <a:spcPts val="0"/>
              </a:spcBef>
              <a:buSzPct val="105000"/>
              <a:buFont typeface="Wingdings" panose="05000000000000000000" pitchFamily="2" charset="2"/>
              <a:buNone/>
              <a:defRPr sz="1400" b="1"/>
            </a:lvl1pPr>
            <a:lvl2pPr indent="0">
              <a:lnSpc>
                <a:spcPct val="90000"/>
              </a:lnSpc>
              <a:spcBef>
                <a:spcPts val="700"/>
              </a:spcBef>
              <a:buSzPct val="105000"/>
              <a:buFont typeface="Arial" panose="020B0604020202020204" pitchFamily="34" charset="0"/>
              <a:buNone/>
              <a:defRPr sz="2000"/>
            </a:lvl2pPr>
            <a:lvl3pPr marL="630000" indent="-180000">
              <a:lnSpc>
                <a:spcPct val="90000"/>
              </a:lnSpc>
              <a:spcBef>
                <a:spcPts val="500"/>
              </a:spcBef>
              <a:buFont typeface="Arial" panose="020B0604020202020204" pitchFamily="34" charset="0"/>
              <a:buChar char="−"/>
              <a:defRPr lang="fr-CH" dirty="0" smtClean="0"/>
            </a:lvl3pPr>
            <a:lvl4pPr marL="630000" indent="-180000">
              <a:lnSpc>
                <a:spcPct val="90000"/>
              </a:lnSpc>
              <a:spcBef>
                <a:spcPts val="500"/>
              </a:spcBef>
              <a:buFont typeface="Arial" panose="020B0604020202020204" pitchFamily="34" charset="0"/>
              <a:buChar char="•"/>
              <a:defRPr sz="1600"/>
            </a:lvl4pPr>
            <a:lvl5pPr marL="630000" indent="-1800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r-CH" dirty="0"/>
              <a:t>PROGRAMME</a:t>
            </a:r>
          </a:p>
        </p:txBody>
      </p:sp>
      <p:sp>
        <p:nvSpPr>
          <p:cNvPr id="9" name="Espace réservé du contenu 2">
            <a:extLst>
              <a:ext uri="{FF2B5EF4-FFF2-40B4-BE49-F238E27FC236}">
                <a16:creationId xmlns:a16="http://schemas.microsoft.com/office/drawing/2014/main" id="{35231A62-11A2-9A41-BEBA-11E0564AF25E}"/>
              </a:ext>
            </a:extLst>
          </p:cNvPr>
          <p:cNvSpPr>
            <a:spLocks noGrp="1" noRot="1" noMove="1" noResize="1" noEditPoints="1" noAdjustHandles="1" noChangeArrowheads="1" noChangeShapeType="1"/>
          </p:cNvSpPr>
          <p:nvPr>
            <p:ph idx="1"/>
          </p:nvPr>
        </p:nvSpPr>
        <p:spPr>
          <a:xfrm>
            <a:off x="1692001" y="1866900"/>
            <a:ext cx="9660212" cy="4298950"/>
          </a:xfrm>
        </p:spPr>
        <p:txBody>
          <a:bodyPr numCol="2" spcCol="720000"/>
          <a:lstStyle>
            <a:lvl1pPr marL="0" indent="0">
              <a:spcBef>
                <a:spcPts val="2400"/>
              </a:spcBef>
              <a:buClr>
                <a:schemeClr val="accent2"/>
              </a:buClr>
              <a:buSzPct val="200000"/>
              <a:buFontTx/>
              <a:buNone/>
              <a:defRPr lang="fr-FR" sz="2200" kern="1200" dirty="0">
                <a:solidFill>
                  <a:schemeClr val="tx1"/>
                </a:solidFill>
                <a:latin typeface="+mj-lt"/>
                <a:ea typeface="+mn-ea"/>
                <a:cs typeface="+mn-cs"/>
              </a:defRPr>
            </a:lvl1pPr>
            <a:lvl2pPr marL="270000" indent="0">
              <a:buNone/>
              <a:defRPr/>
            </a:lvl2pPr>
            <a:lvl3pPr>
              <a:defRPr lang="fr-CH" sz="1800" kern="1200" dirty="0" smtClean="0">
                <a:solidFill>
                  <a:schemeClr val="tx1"/>
                </a:solidFill>
                <a:latin typeface="+mn-lt"/>
                <a:ea typeface="+mn-ea"/>
                <a:cs typeface="+mn-cs"/>
              </a:defRPr>
            </a:lvl3pPr>
            <a:lvl4pPr marL="630000" indent="-180000">
              <a:defRPr/>
            </a:lvl4pPr>
            <a:lvl5pPr marL="630000" indent="-180000">
              <a:defRPr/>
            </a:lvl5pPr>
          </a:lstStyle>
          <a:p>
            <a:pPr lvl="0"/>
            <a:endParaRPr lang="fr-FR" dirty="0"/>
          </a:p>
        </p:txBody>
      </p:sp>
      <p:pic>
        <p:nvPicPr>
          <p:cNvPr id="3" name="Image 2">
            <a:extLst>
              <a:ext uri="{FF2B5EF4-FFF2-40B4-BE49-F238E27FC236}">
                <a16:creationId xmlns:a16="http://schemas.microsoft.com/office/drawing/2014/main" id="{13D30E66-FFA5-26DE-4DB5-4F739920E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9001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iffres en évidenc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8A683-7D5C-BAF6-47D5-801F41BF906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3" name="Titre 1">
            <a:extLst>
              <a:ext uri="{FF2B5EF4-FFF2-40B4-BE49-F238E27FC236}">
                <a16:creationId xmlns:a16="http://schemas.microsoft.com/office/drawing/2014/main" id="{EDEA98A2-25DA-DE81-6C6F-3D22D7A03FCB}"/>
              </a:ext>
            </a:extLst>
          </p:cNvPr>
          <p:cNvSpPr>
            <a:spLocks noGrp="1" noRot="1" noMove="1" noResize="1" noEditPoints="1" noAdjustHandles="1" noChangeArrowheads="1" noChangeShapeType="1"/>
          </p:cNvSpPr>
          <p:nvPr>
            <p:ph type="title" hasCustomPrompt="1"/>
          </p:nvPr>
        </p:nvSpPr>
        <p:spPr>
          <a:xfrm>
            <a:off x="1676400" y="1530105"/>
            <a:ext cx="9677400" cy="1115124"/>
          </a:xfrm>
          <a:prstGeom prst="rect">
            <a:avLst/>
          </a:prstGeom>
        </p:spPr>
        <p:txBody>
          <a:bodyPr/>
          <a:lstStyle>
            <a:lvl1pPr>
              <a:lnSpc>
                <a:spcPct val="80000"/>
              </a:lnSpc>
              <a:defRPr sz="10000" b="0">
                <a:latin typeface="+mn-lt"/>
              </a:defRPr>
            </a:lvl1pPr>
          </a:lstStyle>
          <a:p>
            <a:r>
              <a:rPr lang="fr-FR" dirty="0"/>
              <a:t>Nombre</a:t>
            </a:r>
            <a:endParaRPr lang="fr-CH" dirty="0"/>
          </a:p>
        </p:txBody>
      </p:sp>
      <p:sp>
        <p:nvSpPr>
          <p:cNvPr id="10" name="Espace réservé du texte 2">
            <a:extLst>
              <a:ext uri="{FF2B5EF4-FFF2-40B4-BE49-F238E27FC236}">
                <a16:creationId xmlns:a16="http://schemas.microsoft.com/office/drawing/2014/main" id="{B2319F95-986F-EBC4-CE23-436AEF7548D1}"/>
              </a:ext>
            </a:extLst>
          </p:cNvPr>
          <p:cNvSpPr>
            <a:spLocks noGrp="1" noRot="1" noMove="1" noResize="1" noEditPoints="1" noAdjustHandles="1" noChangeArrowheads="1" noChangeShapeType="1"/>
          </p:cNvSpPr>
          <p:nvPr>
            <p:ph type="body" idx="1"/>
          </p:nvPr>
        </p:nvSpPr>
        <p:spPr>
          <a:xfrm>
            <a:off x="1692000" y="3995057"/>
            <a:ext cx="9660213" cy="2170792"/>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12" name="Espace réservé de la date 11">
            <a:extLst>
              <a:ext uri="{FF2B5EF4-FFF2-40B4-BE49-F238E27FC236}">
                <a16:creationId xmlns:a16="http://schemas.microsoft.com/office/drawing/2014/main" id="{CA7452E2-63FF-986F-C99E-BCD9631E718A}"/>
              </a:ext>
            </a:extLst>
          </p:cNvPr>
          <p:cNvSpPr>
            <a:spLocks noGrp="1" noRot="1" noMove="1" noResize="1" noEditPoints="1" noAdjustHandles="1" noChangeArrowheads="1" noChangeShapeType="1"/>
          </p:cNvSpPr>
          <p:nvPr>
            <p:ph type="dt" sz="half" idx="15"/>
          </p:nvPr>
        </p:nvSpPr>
        <p:spPr/>
        <p:txBody>
          <a:bodyPr/>
          <a:lstStyle>
            <a:lvl1pPr>
              <a:defRPr>
                <a:solidFill>
                  <a:schemeClr val="accent1"/>
                </a:solidFill>
              </a:defRPr>
            </a:lvl1pPr>
          </a:lstStyle>
          <a:p>
            <a:endParaRPr lang="fr-CH" dirty="0"/>
          </a:p>
        </p:txBody>
      </p:sp>
      <p:sp>
        <p:nvSpPr>
          <p:cNvPr id="14" name="Espace réservé du numéro de diapositive 13">
            <a:extLst>
              <a:ext uri="{FF2B5EF4-FFF2-40B4-BE49-F238E27FC236}">
                <a16:creationId xmlns:a16="http://schemas.microsoft.com/office/drawing/2014/main" id="{9F97D870-9512-30D8-89B9-496E24602CDC}"/>
              </a:ext>
            </a:extLst>
          </p:cNvPr>
          <p:cNvSpPr>
            <a:spLocks noGrp="1" noRot="1" noMove="1" noResize="1" noEditPoints="1" noAdjustHandles="1" noChangeArrowheads="1" noChangeShapeType="1"/>
          </p:cNvSpPr>
          <p:nvPr>
            <p:ph type="sldNum" sz="quarter" idx="16"/>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7" name="Espace réservé du texte 6">
            <a:extLst>
              <a:ext uri="{FF2B5EF4-FFF2-40B4-BE49-F238E27FC236}">
                <a16:creationId xmlns:a16="http://schemas.microsoft.com/office/drawing/2014/main" id="{4E935E6E-E8CF-6ECE-D35D-D8C75137DE06}"/>
              </a:ext>
            </a:extLst>
          </p:cNvPr>
          <p:cNvSpPr>
            <a:spLocks noGrp="1" noRot="1" noMove="1" noResize="1" noEditPoints="1" noAdjustHandles="1" noChangeArrowheads="1" noChangeShapeType="1"/>
          </p:cNvSpPr>
          <p:nvPr>
            <p:ph type="body" sz="quarter" idx="17" hasCustomPrompt="1"/>
          </p:nvPr>
        </p:nvSpPr>
        <p:spPr>
          <a:xfrm>
            <a:off x="1676399" y="2670515"/>
            <a:ext cx="9675813" cy="758485"/>
          </a:xfrm>
        </p:spPr>
        <p:txBody>
          <a:bodyPr/>
          <a:lstStyle>
            <a:lvl1pPr marL="0" indent="0">
              <a:buNone/>
              <a:defRPr sz="4800"/>
            </a:lvl1pPr>
          </a:lstStyle>
          <a:p>
            <a:pPr lvl="0"/>
            <a:r>
              <a:rPr lang="fr-FR" dirty="0"/>
              <a:t>Devise ou Sous-titre</a:t>
            </a:r>
          </a:p>
        </p:txBody>
      </p:sp>
      <p:sp>
        <p:nvSpPr>
          <p:cNvPr id="5" name="Espace réservé du texte 13">
            <a:extLst>
              <a:ext uri="{FF2B5EF4-FFF2-40B4-BE49-F238E27FC236}">
                <a16:creationId xmlns:a16="http://schemas.microsoft.com/office/drawing/2014/main" id="{636F4663-0710-724B-7B6F-D27B5B9326CF}"/>
              </a:ext>
            </a:extLst>
          </p:cNvPr>
          <p:cNvSpPr>
            <a:spLocks noGrp="1" noRot="1" noMove="1" noResize="1" noEditPoints="1" noAdjustHandles="1" noChangeArrowheads="1" noChangeShapeType="1"/>
          </p:cNvSpPr>
          <p:nvPr>
            <p:ph type="body" sz="quarter" idx="18"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C6555F17-75F9-9478-1734-4117F63FE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287110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BC964D-4BB8-56C1-E19D-CC746745A877}"/>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66582A7E-D75E-E8C4-E3EB-5028303CBB4F}"/>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e la date 2">
            <a:extLst>
              <a:ext uri="{FF2B5EF4-FFF2-40B4-BE49-F238E27FC236}">
                <a16:creationId xmlns:a16="http://schemas.microsoft.com/office/drawing/2014/main" id="{2ECB9FFB-DC48-47DF-6F89-BBF0B9B55C0C}"/>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4" name="Espace réservé du pied de page 3">
            <a:extLst>
              <a:ext uri="{FF2B5EF4-FFF2-40B4-BE49-F238E27FC236}">
                <a16:creationId xmlns:a16="http://schemas.microsoft.com/office/drawing/2014/main" id="{4CABCE3E-1C2A-AD68-BADE-793A2B9D8928}"/>
              </a:ext>
            </a:extLst>
          </p:cNvPr>
          <p:cNvSpPr>
            <a:spLocks noGrp="1"/>
          </p:cNvSpPr>
          <p:nvPr>
            <p:ph type="ftr" sz="quarter" idx="11"/>
          </p:nvPr>
        </p:nvSpPr>
        <p:spPr>
          <a:xfrm rot="16200000">
            <a:off x="-190642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5" name="Espace réservé du numéro de diapositive 4">
            <a:extLst>
              <a:ext uri="{FF2B5EF4-FFF2-40B4-BE49-F238E27FC236}">
                <a16:creationId xmlns:a16="http://schemas.microsoft.com/office/drawing/2014/main" id="{38800B0A-AEB9-0642-76BE-51BCC1B823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id="{C5ADB57B-AF2B-A3D3-E53D-A6F8752B9614}"/>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6" name="Espace réservé du texte 13">
            <a:extLst>
              <a:ext uri="{FF2B5EF4-FFF2-40B4-BE49-F238E27FC236}">
                <a16:creationId xmlns:a16="http://schemas.microsoft.com/office/drawing/2014/main" id="{699EF02F-0356-DD0C-FDB6-F33061CE9465}"/>
              </a:ext>
            </a:extLst>
          </p:cNvPr>
          <p:cNvSpPr>
            <a:spLocks noGrp="1" noRot="1" noMove="1" noResize="1" noEditPoints="1" noAdjustHandles="1" noChangeArrowheads="1" noChangeShapeType="1"/>
          </p:cNvSpPr>
          <p:nvPr>
            <p:ph type="body" sz="quarter" idx="15"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32619BF4-C954-E04B-F6C8-5BFD3A15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Tree>
    <p:extLst>
      <p:ext uri="{BB962C8B-B14F-4D97-AF65-F5344CB8AC3E}">
        <p14:creationId xmlns:p14="http://schemas.microsoft.com/office/powerpoint/2010/main" val="30292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48E992-5D31-5FCA-8DEF-3667F6BB669D}"/>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CAC3981B-7750-7550-C950-DA2E7CD2BBF8}"/>
              </a:ext>
            </a:extLst>
          </p:cNvPr>
          <p:cNvSpPr>
            <a:spLocks noGrp="1" noRot="1" noMove="1" noResize="1" noEditPoints="1" noAdjustHandles="1" noChangeArrowheads="1" noChangeShapeType="1"/>
          </p:cNvSpPr>
          <p:nvPr>
            <p:ph type="ctrTitle" hasCustomPrompt="1"/>
          </p:nvPr>
        </p:nvSpPr>
        <p:spPr>
          <a:xfrm>
            <a:off x="2390400" y="1514347"/>
            <a:ext cx="8961813" cy="3464380"/>
          </a:xfrm>
          <a:prstGeom prst="rect">
            <a:avLst/>
          </a:prstGeom>
        </p:spPr>
        <p:txBody>
          <a:bodyPr anchor="b"/>
          <a:lstStyle>
            <a:lvl1pPr algn="l">
              <a:defRPr sz="4400" b="1">
                <a:solidFill>
                  <a:schemeClr val="bg1"/>
                </a:solidFill>
              </a:defRPr>
            </a:lvl1pPr>
          </a:lstStyle>
          <a:p>
            <a:r>
              <a:rPr lang="fr-FR" dirty="0"/>
              <a:t>Cliquez pour écrire un</a:t>
            </a:r>
            <a:br>
              <a:rPr lang="fr-FR" dirty="0"/>
            </a:br>
            <a:r>
              <a:rPr lang="fr-FR" dirty="0"/>
              <a:t>Message de fin</a:t>
            </a:r>
            <a:endParaRPr lang="fr-CH" dirty="0"/>
          </a:p>
        </p:txBody>
      </p:sp>
      <p:sp>
        <p:nvSpPr>
          <p:cNvPr id="8" name="Espace réservé de la date 7">
            <a:extLst>
              <a:ext uri="{FF2B5EF4-FFF2-40B4-BE49-F238E27FC236}">
                <a16:creationId xmlns:a16="http://schemas.microsoft.com/office/drawing/2014/main" id="{463D6EEF-07C4-598D-64CD-56EA9BCC9A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9" name="Espace réservé du pied de page 8">
            <a:extLst>
              <a:ext uri="{FF2B5EF4-FFF2-40B4-BE49-F238E27FC236}">
                <a16:creationId xmlns:a16="http://schemas.microsoft.com/office/drawing/2014/main" id="{76EC0160-8999-A6B3-1253-8ACF57353648}"/>
              </a:ext>
            </a:extLst>
          </p:cNvPr>
          <p:cNvSpPr>
            <a:spLocks noGrp="1"/>
          </p:cNvSpPr>
          <p:nvPr>
            <p:ph type="ftr" sz="quarter" idx="11"/>
          </p:nvPr>
        </p:nvSpPr>
        <p:spPr>
          <a:xfrm rot="16200000">
            <a:off x="-1906429" y="2528238"/>
            <a:ext cx="4572001" cy="365125"/>
          </a:xfr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[titre de la présentation]</a:t>
            </a:r>
            <a:endParaRPr lang="fr-CH" dirty="0"/>
          </a:p>
        </p:txBody>
      </p:sp>
      <p:sp>
        <p:nvSpPr>
          <p:cNvPr id="13" name="Espace réservé du numéro de diapositive 12">
            <a:extLst>
              <a:ext uri="{FF2B5EF4-FFF2-40B4-BE49-F238E27FC236}">
                <a16:creationId xmlns:a16="http://schemas.microsoft.com/office/drawing/2014/main" id="{57B0A8E9-EB8C-1310-46E5-B033C998AAEB}"/>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dirty="0"/>
          </a:p>
        </p:txBody>
      </p:sp>
      <p:sp>
        <p:nvSpPr>
          <p:cNvPr id="4" name="Espace réservé du texte 13">
            <a:extLst>
              <a:ext uri="{FF2B5EF4-FFF2-40B4-BE49-F238E27FC236}">
                <a16:creationId xmlns:a16="http://schemas.microsoft.com/office/drawing/2014/main" id="{4A6E9B13-F916-689B-3F13-A252F76E37B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5" name="Image 4">
            <a:extLst>
              <a:ext uri="{FF2B5EF4-FFF2-40B4-BE49-F238E27FC236}">
                <a16:creationId xmlns:a16="http://schemas.microsoft.com/office/drawing/2014/main" id="{167C1993-3308-277C-AF24-5F19C871D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352320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97E9DD-E993-1C2E-5DDD-1FFAD05E4AF8}"/>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du texte 2">
            <a:extLst>
              <a:ext uri="{FF2B5EF4-FFF2-40B4-BE49-F238E27FC236}">
                <a16:creationId xmlns:a16="http://schemas.microsoft.com/office/drawing/2014/main" id="{B0D08C6D-2BD1-F5BB-3F55-B6923F8DC670}"/>
              </a:ext>
            </a:extLst>
          </p:cNvPr>
          <p:cNvSpPr>
            <a:spLocks noGrp="1" noRot="1" noMove="1" noResize="1" noEditPoints="1" noAdjustHandles="1" noChangeArrowheads="1" noChangeShapeType="1"/>
          </p:cNvSpPr>
          <p:nvPr>
            <p:ph type="body" idx="1"/>
          </p:nvPr>
        </p:nvSpPr>
        <p:spPr>
          <a:xfrm>
            <a:off x="2385636" y="3429000"/>
            <a:ext cx="8961814" cy="2736849"/>
          </a:xfrm>
        </p:spPr>
        <p:txBody>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5" name="Espace réservé du pied de page 4">
            <a:extLst>
              <a:ext uri="{FF2B5EF4-FFF2-40B4-BE49-F238E27FC236}">
                <a16:creationId xmlns:a16="http://schemas.microsoft.com/office/drawing/2014/main" id="{CE3064CE-B9DE-986A-17D6-BF8B1C673A29}"/>
              </a:ext>
            </a:extLst>
          </p:cNvPr>
          <p:cNvSpPr>
            <a:spLocks noGrp="1"/>
          </p:cNvSpPr>
          <p:nvPr>
            <p:ph type="ftr" sz="quarter" idx="11"/>
          </p:nvPr>
        </p:nvSpPr>
        <p:spPr>
          <a:xfrm rot="16200000">
            <a:off x="-1906429" y="2528238"/>
            <a:ext cx="4572001" cy="365125"/>
          </a:xfrm>
          <a:prstGeom prst="rect">
            <a:avLst/>
          </a:prstGeo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9" name="Titre 1">
            <a:extLst>
              <a:ext uri="{FF2B5EF4-FFF2-40B4-BE49-F238E27FC236}">
                <a16:creationId xmlns:a16="http://schemas.microsoft.com/office/drawing/2014/main" id="{6355708E-F8A6-D99C-99E0-DE5277A48710}"/>
              </a:ext>
            </a:extLst>
          </p:cNvPr>
          <p:cNvSpPr>
            <a:spLocks noGrp="1" noRot="1" noMove="1" noResize="1" noEditPoints="1" noAdjustHandles="1" noChangeArrowheads="1" noChangeShapeType="1"/>
          </p:cNvSpPr>
          <p:nvPr>
            <p:ph type="ctrTitle"/>
          </p:nvPr>
        </p:nvSpPr>
        <p:spPr>
          <a:xfrm>
            <a:off x="2390400" y="1997528"/>
            <a:ext cx="8961813" cy="1415143"/>
          </a:xfrm>
          <a:prstGeom prst="rect">
            <a:avLst/>
          </a:prstGeom>
        </p:spPr>
        <p:txBody>
          <a:bodyPr anchor="b"/>
          <a:lstStyle>
            <a:lvl1pPr algn="l">
              <a:defRPr sz="4400" b="0">
                <a:solidFill>
                  <a:schemeClr val="bg1"/>
                </a:solidFill>
              </a:defRPr>
            </a:lvl1pPr>
          </a:lstStyle>
          <a:p>
            <a:r>
              <a:rPr lang="fr-FR" dirty="0"/>
              <a:t>Modifiez le style du titre</a:t>
            </a:r>
            <a:endParaRPr lang="fr-CH" dirty="0"/>
          </a:p>
        </p:txBody>
      </p:sp>
      <p:sp>
        <p:nvSpPr>
          <p:cNvPr id="11" name="Espace réservé du texte 10">
            <a:extLst>
              <a:ext uri="{FF2B5EF4-FFF2-40B4-BE49-F238E27FC236}">
                <a16:creationId xmlns:a16="http://schemas.microsoft.com/office/drawing/2014/main" id="{F463F764-5095-EF02-A8EE-5AAEBAD6FA6C}"/>
              </a:ext>
            </a:extLst>
          </p:cNvPr>
          <p:cNvSpPr>
            <a:spLocks noGrp="1" noRot="1" noMove="1" noResize="1" noEditPoints="1" noAdjustHandles="1" noChangeArrowheads="1" noChangeShapeType="1"/>
          </p:cNvSpPr>
          <p:nvPr>
            <p:ph type="body" sz="quarter" idx="12" hasCustomPrompt="1"/>
          </p:nvPr>
        </p:nvSpPr>
        <p:spPr>
          <a:xfrm>
            <a:off x="2385636" y="466851"/>
            <a:ext cx="2480278" cy="1514348"/>
          </a:xfrm>
          <a:noFill/>
        </p:spPr>
        <p:txBody>
          <a:bodyPr wrap="square" lIns="72000" tIns="72000" rIns="72000" bIns="72000" rtlCol="0" anchor="b">
            <a:noAutofit/>
          </a:bodyPr>
          <a:lstStyle>
            <a:lvl1pPr marL="0" indent="0">
              <a:lnSpc>
                <a:spcPct val="100000"/>
              </a:lnSpc>
              <a:spcBef>
                <a:spcPts val="0"/>
              </a:spcBef>
              <a:buNone/>
              <a:defRPr lang="fr-FR" sz="9600" b="0" dirty="0" smtClean="0">
                <a:solidFill>
                  <a:schemeClr val="bg1"/>
                </a:solidFill>
                <a:effectLst/>
                <a:latin typeface="+mj-lt"/>
              </a:defRPr>
            </a:lvl1pPr>
          </a:lstStyle>
          <a:p>
            <a:pPr marL="0" lvl="0"/>
            <a:r>
              <a:rPr lang="fr-FR" dirty="0"/>
              <a:t>1.</a:t>
            </a:r>
          </a:p>
        </p:txBody>
      </p:sp>
      <p:pic>
        <p:nvPicPr>
          <p:cNvPr id="4" name="Image 3">
            <a:extLst>
              <a:ext uri="{FF2B5EF4-FFF2-40B4-BE49-F238E27FC236}">
                <a16:creationId xmlns:a16="http://schemas.microsoft.com/office/drawing/2014/main" id="{16B7EE02-11E8-D1EE-D3A5-CE2D40DF2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200362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24B7F8-8672-E6FE-BDBD-BB9AD43092F9}"/>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80508162-D050-FA80-8351-3B4E3931AB5D}"/>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09CB9B5A-9142-E472-9961-207A7A2C5F4D}"/>
              </a:ext>
            </a:extLst>
          </p:cNvPr>
          <p:cNvSpPr>
            <a:spLocks noGrp="1" noRot="1" noMove="1" noResize="1" noEditPoints="1" noAdjustHandles="1" noChangeArrowheads="1" noChangeShapeType="1"/>
          </p:cNvSpPr>
          <p:nvPr>
            <p:ph idx="1"/>
          </p:nvPr>
        </p:nvSpPr>
        <p:spPr>
          <a:xfrm>
            <a:off x="2388637" y="2276475"/>
            <a:ext cx="8965162" cy="3889375"/>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id="{0948AF2B-2ABD-5CCB-2489-8C168E63B4CB}"/>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numéro de diapositive 5">
            <a:extLst>
              <a:ext uri="{FF2B5EF4-FFF2-40B4-BE49-F238E27FC236}">
                <a16:creationId xmlns:a16="http://schemas.microsoft.com/office/drawing/2014/main" id="{B8D0211F-D980-5A70-2106-ACF3F6447939}"/>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7">
            <a:extLst>
              <a:ext uri="{FF2B5EF4-FFF2-40B4-BE49-F238E27FC236}">
                <a16:creationId xmlns:a16="http://schemas.microsoft.com/office/drawing/2014/main" id="{31401CE1-B24F-59CA-7D13-25BA1B8B2952}"/>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9" name="Espace réservé du texte 13">
            <a:extLst>
              <a:ext uri="{FF2B5EF4-FFF2-40B4-BE49-F238E27FC236}">
                <a16:creationId xmlns:a16="http://schemas.microsoft.com/office/drawing/2014/main" id="{5233BF3C-D7F3-E85F-96BB-56F85924247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80044D16-2997-5AD1-DA26-5FCBA8F27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
        <p:nvSpPr>
          <p:cNvPr id="11" name="Espace réservé du pied de page 5">
            <a:extLst>
              <a:ext uri="{FF2B5EF4-FFF2-40B4-BE49-F238E27FC236}">
                <a16:creationId xmlns:a16="http://schemas.microsoft.com/office/drawing/2014/main" id="{B27BC9C2-374D-30C0-90F4-CB6B8321BC3A}"/>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Tree>
    <p:extLst>
      <p:ext uri="{BB962C8B-B14F-4D97-AF65-F5344CB8AC3E}">
        <p14:creationId xmlns:p14="http://schemas.microsoft.com/office/powerpoint/2010/main" val="302771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147256-8D86-9018-B8E0-23493A6758B8}"/>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texte 7">
            <a:extLst>
              <a:ext uri="{FF2B5EF4-FFF2-40B4-BE49-F238E27FC236}">
                <a16:creationId xmlns:a16="http://schemas.microsoft.com/office/drawing/2014/main" id="{18BAD95B-2F68-1AE9-3FFA-6A7F18B6023A}"/>
              </a:ext>
            </a:extLst>
          </p:cNvPr>
          <p:cNvSpPr>
            <a:spLocks noGrp="1" noRot="1" noMove="1" noResize="1" noEditPoints="1" noAdjustHandles="1" noChangeArrowheads="1" noChangeShapeType="1"/>
          </p:cNvSpPr>
          <p:nvPr>
            <p:ph type="body" sz="quarter" idx="13"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u contenu 3">
            <a:extLst>
              <a:ext uri="{FF2B5EF4-FFF2-40B4-BE49-F238E27FC236}">
                <a16:creationId xmlns:a16="http://schemas.microsoft.com/office/drawing/2014/main" id="{F6B2B6C6-5D26-9CD6-FE53-3140BEF3F1FB}"/>
              </a:ext>
            </a:extLst>
          </p:cNvPr>
          <p:cNvSpPr>
            <a:spLocks noGrp="1" noRot="1" noMove="1" noResize="1" noEditPoints="1" noAdjustHandles="1" noChangeArrowheads="1" noChangeShapeType="1"/>
          </p:cNvSpPr>
          <p:nvPr>
            <p:ph sz="half" idx="2"/>
          </p:nvPr>
        </p:nvSpPr>
        <p:spPr>
          <a:xfrm>
            <a:off x="6792686" y="2276475"/>
            <a:ext cx="4561114" cy="3889375"/>
          </a:xfrm>
        </p:spPr>
        <p:txBody>
          <a:bodyPr/>
          <a:lstStyle>
            <a:lvl2pPr>
              <a:defRPr sz="2000"/>
            </a:lvl2pPr>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8" name="Espace réservé du texte 13">
            <a:extLst>
              <a:ext uri="{FF2B5EF4-FFF2-40B4-BE49-F238E27FC236}">
                <a16:creationId xmlns:a16="http://schemas.microsoft.com/office/drawing/2014/main" id="{47AFF647-A21E-1830-A7D0-C25BAEFD152F}"/>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2" name="Image 11">
            <a:extLst>
              <a:ext uri="{FF2B5EF4-FFF2-40B4-BE49-F238E27FC236}">
                <a16:creationId xmlns:a16="http://schemas.microsoft.com/office/drawing/2014/main" id="{CC77F622-4EF1-87B6-AE9E-20CEFB593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sp>
        <p:nvSpPr>
          <p:cNvPr id="9" name="Espace réservé du pied de page 5">
            <a:extLst>
              <a:ext uri="{FF2B5EF4-FFF2-40B4-BE49-F238E27FC236}">
                <a16:creationId xmlns:a16="http://schemas.microsoft.com/office/drawing/2014/main" id="{CC65818A-3D22-2320-D65D-F741C5E4624A}"/>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pic>
        <p:nvPicPr>
          <p:cNvPr id="13" name="Image 12" descr="Une image contenant texte&#10;&#10;Description générée automatiquement">
            <a:extLst>
              <a:ext uri="{FF2B5EF4-FFF2-40B4-BE49-F238E27FC236}">
                <a16:creationId xmlns:a16="http://schemas.microsoft.com/office/drawing/2014/main" id="{1F84240A-5F96-129D-1F41-4398D0E782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0889" y="237392"/>
            <a:ext cx="1252570" cy="1252570"/>
          </a:xfrm>
          <a:prstGeom prst="rect">
            <a:avLst/>
          </a:prstGeom>
        </p:spPr>
      </p:pic>
    </p:spTree>
    <p:extLst>
      <p:ext uri="{BB962C8B-B14F-4D97-AF65-F5344CB8AC3E}">
        <p14:creationId xmlns:p14="http://schemas.microsoft.com/office/powerpoint/2010/main" val="259320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Image sans fon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1C697-B527-87EB-1849-A0B810D077BF}"/>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3pPr>
              <a:defRPr lang="fr-CH" sz="1600" kern="1200" dirty="0" smtClean="0">
                <a:solidFill>
                  <a:schemeClr val="tx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lvl1pPr>
          </a:lstStyle>
          <a:p>
            <a:r>
              <a:rPr lang="fr-CH" dirty="0"/>
              <a:t>Cliquez sur l’icône pour ajouter une image</a:t>
            </a:r>
          </a:p>
        </p:txBody>
      </p:sp>
      <p:sp>
        <p:nvSpPr>
          <p:cNvPr id="8" name="Espace réservé du texte 13">
            <a:extLst>
              <a:ext uri="{FF2B5EF4-FFF2-40B4-BE49-F238E27FC236}">
                <a16:creationId xmlns:a16="http://schemas.microsoft.com/office/drawing/2014/main" id="{1CD58409-308B-3D53-055C-8B1021D6598E}"/>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10" name="Image 9">
            <a:extLst>
              <a:ext uri="{FF2B5EF4-FFF2-40B4-BE49-F238E27FC236}">
                <a16:creationId xmlns:a16="http://schemas.microsoft.com/office/drawing/2014/main" id="{22E2F345-B00A-DD08-702D-B2D5A260C3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F4136913-8047-495E-2A79-A42C4F43A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0889" y="237392"/>
            <a:ext cx="1252570" cy="1252570"/>
          </a:xfrm>
          <a:prstGeom prst="rect">
            <a:avLst/>
          </a:prstGeom>
        </p:spPr>
      </p:pic>
    </p:spTree>
    <p:extLst>
      <p:ext uri="{BB962C8B-B14F-4D97-AF65-F5344CB8AC3E}">
        <p14:creationId xmlns:p14="http://schemas.microsoft.com/office/powerpoint/2010/main" val="63387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Image avec fon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237400-2C79-7CD9-26DC-452CC393CDD2}"/>
              </a:ext>
            </a:extLst>
          </p:cNvPr>
          <p:cNvSpPr>
            <a:spLocks/>
          </p:cNvSpPr>
          <p:nvPr userDrawn="1"/>
        </p:nvSpPr>
        <p:spPr>
          <a:xfrm>
            <a:off x="1" y="0"/>
            <a:ext cx="741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F8340012-0ED4-798C-40E9-35DD82CBB8F6}"/>
              </a:ext>
            </a:extLst>
          </p:cNvPr>
          <p:cNvSpPr>
            <a:spLocks noGrp="1" noRot="1" noMove="1" noResize="1" noEditPoints="1" noAdjustHandles="1" noChangeArrowheads="1" noChangeShapeType="1"/>
          </p:cNvSpPr>
          <p:nvPr>
            <p:ph type="title"/>
          </p:nvPr>
        </p:nvSpPr>
        <p:spPr>
          <a:xfrm>
            <a:off x="1676399" y="252413"/>
            <a:ext cx="4561113" cy="1325563"/>
          </a:xfrm>
          <a:prstGeom prst="rect">
            <a:avLst/>
          </a:prstGeom>
        </p:spPr>
        <p:txBody>
          <a:bodyPr/>
          <a:lstStyle>
            <a:lvl1pPr algn="ctr">
              <a:defRPr>
                <a:solidFill>
                  <a:schemeClr val="bg1"/>
                </a:solidFill>
              </a:defRPr>
            </a:lvl1pPr>
          </a:lstStyle>
          <a:p>
            <a:r>
              <a:rPr lang="fr-FR" dirty="0"/>
              <a:t>Modifiez le style du titre</a:t>
            </a:r>
            <a:endParaRPr lang="fr-CH" dirty="0"/>
          </a:p>
        </p:txBody>
      </p:sp>
      <p:sp>
        <p:nvSpPr>
          <p:cNvPr id="3" name="Espace réservé du contenu 2">
            <a:extLst>
              <a:ext uri="{FF2B5EF4-FFF2-40B4-BE49-F238E27FC236}">
                <a16:creationId xmlns:a16="http://schemas.microsoft.com/office/drawing/2014/main" id="{F964FABA-326F-A2EB-BC7E-ACD503AE0DCF}"/>
              </a:ext>
            </a:extLst>
          </p:cNvPr>
          <p:cNvSpPr>
            <a:spLocks noGrp="1" noRot="1" noMove="1" noResize="1" noEditPoints="1" noAdjustHandles="1" noChangeArrowheads="1" noChangeShapeType="1"/>
          </p:cNvSpPr>
          <p:nvPr>
            <p:ph sz="half" idx="1"/>
          </p:nvPr>
        </p:nvSpPr>
        <p:spPr>
          <a:xfrm>
            <a:off x="1676400" y="1797748"/>
            <a:ext cx="4561114" cy="4368102"/>
          </a:xfrm>
        </p:spPr>
        <p:txBody>
          <a:bodyPr/>
          <a:lstStyle>
            <a:lvl1pPr>
              <a:defRPr>
                <a:solidFill>
                  <a:schemeClr val="bg1"/>
                </a:solidFill>
              </a:defRPr>
            </a:lvl1pPr>
            <a:lvl2pPr>
              <a:defRPr>
                <a:solidFill>
                  <a:schemeClr val="bg1"/>
                </a:solidFill>
              </a:defRPr>
            </a:lvl2pPr>
            <a:lvl3pPr>
              <a:defRPr lang="fr-CH" sz="1600" kern="1200" dirty="0" smtClean="0">
                <a:solidFill>
                  <a:schemeClr val="bg1"/>
                </a:solidFill>
                <a:latin typeface="+mn-lt"/>
                <a:ea typeface="+mn-ea"/>
                <a:cs typeface="+mn-cs"/>
              </a:defRPr>
            </a:lvl3pPr>
            <a:lvl4pPr marL="630000" indent="-180000">
              <a:defRPr/>
            </a:lvl4pPr>
            <a:lvl5pPr marL="630000" indent="-180000">
              <a:defRPr/>
            </a:lvl5p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5" name="Espace réservé de la date 4">
            <a:extLst>
              <a:ext uri="{FF2B5EF4-FFF2-40B4-BE49-F238E27FC236}">
                <a16:creationId xmlns:a16="http://schemas.microsoft.com/office/drawing/2014/main" id="{040865AF-D0B9-F79E-77CE-51FEF350F591}"/>
              </a:ext>
            </a:extLst>
          </p:cNvPr>
          <p:cNvSpPr>
            <a:spLocks noGrp="1" noRot="1" noMove="1" noResize="1" noEditPoints="1" noAdjustHandles="1" noChangeArrowheads="1" noChangeShapeType="1"/>
          </p:cNvSpPr>
          <p:nvPr>
            <p:ph type="dt" sz="half" idx="10"/>
          </p:nvPr>
        </p:nvSpPr>
        <p:spPr/>
        <p:txBody>
          <a:bodyPr/>
          <a:lstStyle>
            <a:lvl1pPr>
              <a:defRPr>
                <a:solidFill>
                  <a:schemeClr val="accent1"/>
                </a:solidFill>
              </a:defRPr>
            </a:lvl1pPr>
          </a:lstStyle>
          <a:p>
            <a:endParaRPr lang="fr-CH" dirty="0"/>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916589" y="2528238"/>
            <a:ext cx="4572001" cy="365125"/>
          </a:xfrm>
          <a:prstGeom prst="rect">
            <a:avLst/>
          </a:prstGeom>
        </p:spPr>
        <p:txBody>
          <a:bodyPr/>
          <a:lstStyle>
            <a:lvl1pPr>
              <a:defRPr>
                <a:solidFill>
                  <a:schemeClr val="tx1"/>
                </a:solidFill>
              </a:defRPr>
            </a:lvl1p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7" name="Espace réservé du numéro de diapositive 6">
            <a:extLst>
              <a:ext uri="{FF2B5EF4-FFF2-40B4-BE49-F238E27FC236}">
                <a16:creationId xmlns:a16="http://schemas.microsoft.com/office/drawing/2014/main" id="{27EBCF07-3293-F16F-BDD2-2FC0153A57F5}"/>
              </a:ext>
            </a:extLst>
          </p:cNvPr>
          <p:cNvSpPr>
            <a:spLocks noGrp="1" noRot="1" noMove="1" noResize="1" noEditPoints="1" noAdjustHandles="1" noChangeArrowheads="1" noChangeShapeType="1"/>
          </p:cNvSpPr>
          <p:nvPr>
            <p:ph type="sldNum" sz="quarter" idx="12"/>
          </p:nvPr>
        </p:nvSpPr>
        <p:spPr/>
        <p:txBody>
          <a:bodyPr/>
          <a:lstStyle>
            <a:lvl1pPr>
              <a:defRPr>
                <a:solidFill>
                  <a:schemeClr val="accent1"/>
                </a:solidFill>
              </a:defRPr>
            </a:lvl1pPr>
          </a:lstStyle>
          <a:p>
            <a:fld id="{A87183BA-2EC3-41D8-AE0B-7117ABB84BF9}" type="slidenum">
              <a:rPr lang="fr-CH" smtClean="0"/>
              <a:pPr/>
              <a:t>‹N°›</a:t>
            </a:fld>
            <a:endParaRPr lang="fr-CH"/>
          </a:p>
        </p:txBody>
      </p:sp>
      <p:sp>
        <p:nvSpPr>
          <p:cNvPr id="13" name="Espace réservé pour une image  12">
            <a:extLst>
              <a:ext uri="{FF2B5EF4-FFF2-40B4-BE49-F238E27FC236}">
                <a16:creationId xmlns:a16="http://schemas.microsoft.com/office/drawing/2014/main" id="{9EA9E1BA-A160-90AF-BEFD-EF63F38BB1CF}"/>
              </a:ext>
            </a:extLst>
          </p:cNvPr>
          <p:cNvSpPr>
            <a:spLocks noGrp="1" noRot="1" noMove="1" noResize="1" noEditPoints="1" noAdjustHandles="1" noChangeArrowheads="1" noChangeShapeType="1"/>
          </p:cNvSpPr>
          <p:nvPr>
            <p:ph type="pic" sz="quarter" idx="13" hasCustomPrompt="1"/>
          </p:nvPr>
        </p:nvSpPr>
        <p:spPr>
          <a:xfrm>
            <a:off x="6792685" y="252413"/>
            <a:ext cx="4559527" cy="5913437"/>
          </a:xfrm>
        </p:spPr>
        <p:txBody>
          <a:bodyPr lIns="540000" tIns="1800000" rIns="540000" anchor="t"/>
          <a:lstStyle>
            <a:lvl1pPr marL="0" indent="0" algn="ctr">
              <a:buNone/>
              <a:defRPr sz="2000" i="1">
                <a:solidFill>
                  <a:schemeClr val="bg1"/>
                </a:solidFill>
              </a:defRPr>
            </a:lvl1pPr>
          </a:lstStyle>
          <a:p>
            <a:r>
              <a:rPr lang="fr-CH" dirty="0"/>
              <a:t>Cliquez sur l’icône pour ajouter une image</a:t>
            </a:r>
          </a:p>
        </p:txBody>
      </p:sp>
      <p:sp>
        <p:nvSpPr>
          <p:cNvPr id="4" name="Espace réservé du texte 13">
            <a:extLst>
              <a:ext uri="{FF2B5EF4-FFF2-40B4-BE49-F238E27FC236}">
                <a16:creationId xmlns:a16="http://schemas.microsoft.com/office/drawing/2014/main" id="{39A3D6E6-0D3F-C327-79DD-865F2EE36366}"/>
              </a:ext>
            </a:extLst>
          </p:cNvPr>
          <p:cNvSpPr>
            <a:spLocks noGrp="1" noRot="1" noMove="1" noResize="1" noEditPoints="1" noAdjustHandles="1" noChangeArrowheads="1" noChangeShapeType="1"/>
          </p:cNvSpPr>
          <p:nvPr>
            <p:ph type="body" sz="quarter" idx="14" hasCustomPrompt="1"/>
          </p:nvPr>
        </p:nvSpPr>
        <p:spPr>
          <a:xfrm>
            <a:off x="11360414" y="6358659"/>
            <a:ext cx="331088" cy="365125"/>
          </a:xfrm>
        </p:spPr>
        <p:txBody>
          <a:bodyPr lIns="0" anchor="ctr"/>
          <a:lstStyle>
            <a:lvl1pPr marL="0" indent="0">
              <a:buNone/>
              <a:defRPr sz="700">
                <a:solidFill>
                  <a:schemeClr val="accent1"/>
                </a:solidFill>
              </a:defRPr>
            </a:lvl1pPr>
            <a:lvl2pPr>
              <a:defRPr sz="500"/>
            </a:lvl2pPr>
            <a:lvl3pPr>
              <a:defRPr sz="300"/>
            </a:lvl3pPr>
            <a:lvl4pPr>
              <a:defRPr sz="300"/>
            </a:lvl4pPr>
            <a:lvl5pPr>
              <a:defRPr sz="300"/>
            </a:lvl5pPr>
          </a:lstStyle>
          <a:p>
            <a:pPr lvl="0"/>
            <a:r>
              <a:rPr lang="fr-FR" dirty="0"/>
              <a:t>/Nbre</a:t>
            </a:r>
            <a:endParaRPr lang="fr-CH" dirty="0"/>
          </a:p>
        </p:txBody>
      </p:sp>
      <p:pic>
        <p:nvPicPr>
          <p:cNvPr id="8" name="Image 7">
            <a:extLst>
              <a:ext uri="{FF2B5EF4-FFF2-40B4-BE49-F238E27FC236}">
                <a16:creationId xmlns:a16="http://schemas.microsoft.com/office/drawing/2014/main" id="{5D05AB0C-28C3-10F6-1542-593C80672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 y="5445760"/>
            <a:ext cx="329324" cy="1074420"/>
          </a:xfrm>
          <a:prstGeom prst="rect">
            <a:avLst/>
          </a:prstGeom>
        </p:spPr>
      </p:pic>
    </p:spTree>
    <p:extLst>
      <p:ext uri="{BB962C8B-B14F-4D97-AF65-F5344CB8AC3E}">
        <p14:creationId xmlns:p14="http://schemas.microsoft.com/office/powerpoint/2010/main" val="10192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Image pleine pa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8C7843-5A87-8409-62EE-93015FD3D455}"/>
              </a:ext>
            </a:extLst>
          </p:cNvPr>
          <p:cNvSpPr>
            <a:spLocks/>
          </p:cNvSpPr>
          <p:nvPr userDrawn="1"/>
        </p:nvSpPr>
        <p:spPr>
          <a:xfrm>
            <a:off x="741681" y="0"/>
            <a:ext cx="11450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pied de page 5">
            <a:extLst>
              <a:ext uri="{FF2B5EF4-FFF2-40B4-BE49-F238E27FC236}">
                <a16:creationId xmlns:a16="http://schemas.microsoft.com/office/drawing/2014/main" id="{5AA3A7B5-D436-51E7-DA5B-D7FC465266EE}"/>
              </a:ext>
            </a:extLst>
          </p:cNvPr>
          <p:cNvSpPr>
            <a:spLocks noGrp="1"/>
          </p:cNvSpPr>
          <p:nvPr>
            <p:ph type="ftr" sz="quarter" idx="11"/>
          </p:nvPr>
        </p:nvSpPr>
        <p:spPr>
          <a:xfrm rot="16200000">
            <a:off x="-1896269" y="2528238"/>
            <a:ext cx="4572001" cy="365125"/>
          </a:xfrm>
          <a:prstGeom prst="rect">
            <a:avLst/>
          </a:prstGeom>
        </p:spPr>
        <p:txBody>
          <a:bodyPr/>
          <a:lstStyle/>
          <a:p>
            <a:r>
              <a:rPr lang="fr-FR" dirty="0"/>
              <a:t>Direction des affaires institutionnelles et des communes (DGAIC)</a:t>
            </a:r>
            <a:br>
              <a:rPr lang="fr-FR" dirty="0"/>
            </a:br>
            <a:r>
              <a:rPr lang="fr-FR" dirty="0"/>
              <a:t>Direction des finances communales (DFC) &gt; MCH2</a:t>
            </a:r>
            <a:endParaRPr lang="fr-CH" dirty="0"/>
          </a:p>
        </p:txBody>
      </p:sp>
      <p:sp>
        <p:nvSpPr>
          <p:cNvPr id="13" name="Espace réservé pour une image  12">
            <a:extLst>
              <a:ext uri="{FF2B5EF4-FFF2-40B4-BE49-F238E27FC236}">
                <a16:creationId xmlns:a16="http://schemas.microsoft.com/office/drawing/2014/main" id="{9EA9E1BA-A160-90AF-BEFD-EF63F38BB1CF}"/>
              </a:ext>
            </a:extLst>
          </p:cNvPr>
          <p:cNvSpPr>
            <a:spLocks noGrp="1"/>
          </p:cNvSpPr>
          <p:nvPr>
            <p:ph type="pic" sz="quarter" idx="13" hasCustomPrompt="1"/>
          </p:nvPr>
        </p:nvSpPr>
        <p:spPr>
          <a:xfrm>
            <a:off x="982663" y="1939715"/>
            <a:ext cx="11209337" cy="4918285"/>
          </a:xfrm>
        </p:spPr>
        <p:txBody>
          <a:bodyPr lIns="540000" tIns="1800000" rIns="540000" anchor="t"/>
          <a:lstStyle>
            <a:lvl1pPr marL="0" indent="0" algn="ctr">
              <a:buNone/>
              <a:defRPr sz="2000" i="1"/>
            </a:lvl1pPr>
          </a:lstStyle>
          <a:p>
            <a:r>
              <a:rPr lang="fr-CH" dirty="0"/>
              <a:t>Cliquez sur l’icône pour ajouter une image</a:t>
            </a:r>
          </a:p>
        </p:txBody>
      </p:sp>
      <p:sp>
        <p:nvSpPr>
          <p:cNvPr id="4" name="Espace réservé du texte 7">
            <a:extLst>
              <a:ext uri="{FF2B5EF4-FFF2-40B4-BE49-F238E27FC236}">
                <a16:creationId xmlns:a16="http://schemas.microsoft.com/office/drawing/2014/main" id="{8F854B9A-89C3-0F64-E5F7-F94179EDDBD7}"/>
              </a:ext>
            </a:extLst>
          </p:cNvPr>
          <p:cNvSpPr>
            <a:spLocks noGrp="1" noRot="1" noMove="1" noResize="1" noEditPoints="1" noAdjustHandles="1" noChangeArrowheads="1" noChangeShapeType="1"/>
          </p:cNvSpPr>
          <p:nvPr>
            <p:ph type="body" sz="quarter" idx="14" hasCustomPrompt="1"/>
          </p:nvPr>
        </p:nvSpPr>
        <p:spPr>
          <a:xfrm>
            <a:off x="1692000" y="252413"/>
            <a:ext cx="9661800" cy="471487"/>
          </a:xfrm>
        </p:spPr>
        <p:txBody>
          <a:bodyPr lIns="72000" tIns="72000" rIns="72000" bIns="72000">
            <a:noAutofit/>
          </a:bodyPr>
          <a:lstStyle>
            <a:lvl1pPr marL="0" indent="0">
              <a:spcBef>
                <a:spcPts val="0"/>
              </a:spcBef>
              <a:buNone/>
              <a:defRPr sz="1400" b="1">
                <a:solidFill>
                  <a:schemeClr val="tx1"/>
                </a:solidFill>
              </a:defRPr>
            </a:lvl1pPr>
            <a:lvl2pPr marL="457200" indent="0">
              <a:buNone/>
              <a:defRPr/>
            </a:lvl2pPr>
          </a:lstStyle>
          <a:p>
            <a:pPr lvl="0"/>
            <a:r>
              <a:rPr lang="fr-FR" dirty="0"/>
              <a:t>Cliquez pour ajouter en majuscules un SURTITRE / MOT-CLÉ</a:t>
            </a:r>
          </a:p>
        </p:txBody>
      </p:sp>
      <p:sp>
        <p:nvSpPr>
          <p:cNvPr id="10" name="Espace réservé du texte 2">
            <a:extLst>
              <a:ext uri="{FF2B5EF4-FFF2-40B4-BE49-F238E27FC236}">
                <a16:creationId xmlns:a16="http://schemas.microsoft.com/office/drawing/2014/main" id="{E917044F-22B0-FA3E-8B8E-976AC3BC160C}"/>
              </a:ext>
            </a:extLst>
          </p:cNvPr>
          <p:cNvSpPr>
            <a:spLocks noGrp="1" noRot="1" noMove="1" noResize="1" noEditPoints="1" noAdjustHandles="1" noChangeArrowheads="1" noChangeShapeType="1"/>
          </p:cNvSpPr>
          <p:nvPr>
            <p:ph type="body" idx="1"/>
          </p:nvPr>
        </p:nvSpPr>
        <p:spPr>
          <a:xfrm>
            <a:off x="1692000" y="723900"/>
            <a:ext cx="9661800" cy="996043"/>
          </a:xfrm>
        </p:spPr>
        <p:txBody>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47B77EE8-18BC-6BA8-E6B2-F6F77E7E0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20" y="5446141"/>
            <a:ext cx="329986" cy="107658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B418C5B-E506-7539-7B70-FDE4F2363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0889" y="237392"/>
            <a:ext cx="1252570" cy="1252570"/>
          </a:xfrm>
          <a:prstGeom prst="rect">
            <a:avLst/>
          </a:prstGeom>
        </p:spPr>
      </p:pic>
    </p:spTree>
    <p:extLst>
      <p:ext uri="{BB962C8B-B14F-4D97-AF65-F5344CB8AC3E}">
        <p14:creationId xmlns:p14="http://schemas.microsoft.com/office/powerpoint/2010/main" val="76713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1"/>
                </a:solidFill>
              </a:defRPr>
            </a:lvl1pPr>
          </a:lstStyle>
          <a:p>
            <a:endParaRPr lang="fr-CH" dirty="0"/>
          </a:p>
        </p:txBody>
      </p:sp>
      <p:sp>
        <p:nvSpPr>
          <p:cNvPr id="6" name="Espace réservé du numéro de diapositive 5">
            <a:extLst>
              <a:ext uri="{FF2B5EF4-FFF2-40B4-BE49-F238E27FC236}">
                <a16:creationId xmlns:a16="http://schemas.microsoft.com/office/drawing/2014/main"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1"/>
                </a:solidFill>
              </a:defRPr>
            </a:lvl1pPr>
          </a:lstStyle>
          <a:p>
            <a:fld id="{A87183BA-2EC3-41D8-AE0B-7117ABB84BF9}" type="slidenum">
              <a:rPr lang="fr-CH" smtClean="0"/>
              <a:pPr/>
              <a:t>‹N°›</a:t>
            </a:fld>
            <a:endParaRPr lang="fr-CH" dirty="0"/>
          </a:p>
        </p:txBody>
      </p:sp>
      <p:sp>
        <p:nvSpPr>
          <p:cNvPr id="5" name="Espace réservé du pied de page 4">
            <a:extLst>
              <a:ext uri="{FF2B5EF4-FFF2-40B4-BE49-F238E27FC236}">
                <a16:creationId xmlns:a16="http://schemas.microsoft.com/office/drawing/2014/main"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dirty="0"/>
              <a:t>Direction des affaires institutionnelles et des communes (DGAIC)Direction des finances communales (DFC) &gt; MCH2</a:t>
            </a:r>
            <a:endParaRPr lang="fr-CH" dirty="0"/>
          </a:p>
        </p:txBody>
      </p:sp>
      <p:sp>
        <p:nvSpPr>
          <p:cNvPr id="7" name="Espace réservé du titre 1">
            <a:extLst>
              <a:ext uri="{FF2B5EF4-FFF2-40B4-BE49-F238E27FC236}">
                <a16:creationId xmlns:a16="http://schemas.microsoft.com/office/drawing/2014/main" id="{B647E532-4074-636D-A07C-5053CB24181A}"/>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39776424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DB0F6A9-97DE-231F-7186-B18D82A037FC}"/>
              </a:ext>
            </a:extLst>
          </p:cNvPr>
          <p:cNvSpPr>
            <a:spLocks noGrp="1" noRot="1" noMove="1" noResize="1" noEditPoints="1" noAdjustHandles="1" noChangeArrowheads="1" noChangeShapeType="1"/>
          </p:cNvSpPr>
          <p:nvPr>
            <p:ph type="body" idx="1"/>
          </p:nvPr>
        </p:nvSpPr>
        <p:spPr>
          <a:xfrm>
            <a:off x="2388637" y="2276475"/>
            <a:ext cx="8965162" cy="3889375"/>
          </a:xfrm>
          <a:prstGeom prst="rect">
            <a:avLst/>
          </a:prstGeom>
        </p:spPr>
        <p:txBody>
          <a:bodyPr vert="horz" lIns="72000" tIns="72000" rIns="72000" bIns="72000" rtlCol="0">
            <a:noAutofit/>
          </a:bodyPr>
          <a:lstStyle/>
          <a:p>
            <a:pPr lvl="0"/>
            <a:r>
              <a:rPr lang="fr-FR" dirty="0"/>
              <a:t>Cliquez pour modifier les styles du texte du masque</a:t>
            </a:r>
          </a:p>
          <a:p>
            <a:pPr lvl="1"/>
            <a:r>
              <a:rPr lang="fr-FR" dirty="0"/>
              <a:t>Deuxième niveau</a:t>
            </a:r>
          </a:p>
          <a:p>
            <a:pPr lvl="2"/>
            <a:r>
              <a:rPr lang="fr-FR" dirty="0"/>
              <a:t>Troisième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Quatrième niveau</a:t>
            </a:r>
          </a:p>
          <a:p>
            <a:pPr marL="630000" lvl="2" indent="-180000" algn="l" defTabSz="914400" rtl="0" eaLnBrk="1" latinLnBrk="0" hangingPunct="1">
              <a:lnSpc>
                <a:spcPct val="90000"/>
              </a:lnSpc>
              <a:spcBef>
                <a:spcPts val="500"/>
              </a:spcBef>
              <a:buFont typeface="Arial" panose="020B0604020202020204" pitchFamily="34" charset="0"/>
              <a:buChar char="−"/>
            </a:pPr>
            <a:r>
              <a:rPr lang="fr-FR" dirty="0"/>
              <a:t>Cinquième niveau</a:t>
            </a:r>
            <a:endParaRPr lang="fr-CH" dirty="0"/>
          </a:p>
        </p:txBody>
      </p:sp>
      <p:sp>
        <p:nvSpPr>
          <p:cNvPr id="4" name="Espace réservé de la date 3">
            <a:extLst>
              <a:ext uri="{FF2B5EF4-FFF2-40B4-BE49-F238E27FC236}">
                <a16:creationId xmlns:a16="http://schemas.microsoft.com/office/drawing/2014/main" id="{CC0EE985-FF52-698A-205B-3281316B44F8}"/>
              </a:ext>
            </a:extLst>
          </p:cNvPr>
          <p:cNvSpPr>
            <a:spLocks noGrp="1" noRot="1" noMove="1" noResize="1" noEditPoints="1" noAdjustHandles="1" noChangeArrowheads="1" noChangeShapeType="1"/>
          </p:cNvSpPr>
          <p:nvPr>
            <p:ph type="dt" sz="half" idx="2"/>
          </p:nvPr>
        </p:nvSpPr>
        <p:spPr>
          <a:xfrm>
            <a:off x="1638299" y="6356350"/>
            <a:ext cx="3457575" cy="365125"/>
          </a:xfrm>
          <a:prstGeom prst="rect">
            <a:avLst/>
          </a:prstGeom>
        </p:spPr>
        <p:txBody>
          <a:bodyPr vert="horz" lIns="72000" tIns="72000" rIns="72000" bIns="72000" rtlCol="0" anchor="ctr"/>
          <a:lstStyle>
            <a:lvl1pPr algn="l">
              <a:defRPr sz="700">
                <a:solidFill>
                  <a:schemeClr val="accent1"/>
                </a:solidFill>
              </a:defRPr>
            </a:lvl1pPr>
          </a:lstStyle>
          <a:p>
            <a:endParaRPr lang="fr-CH" dirty="0"/>
          </a:p>
        </p:txBody>
      </p:sp>
      <p:sp>
        <p:nvSpPr>
          <p:cNvPr id="6" name="Espace réservé du numéro de diapositive 5">
            <a:extLst>
              <a:ext uri="{FF2B5EF4-FFF2-40B4-BE49-F238E27FC236}">
                <a16:creationId xmlns:a16="http://schemas.microsoft.com/office/drawing/2014/main" id="{59EF060F-AFCF-3A88-9C20-27BED4824FAA}"/>
              </a:ext>
            </a:extLst>
          </p:cNvPr>
          <p:cNvSpPr>
            <a:spLocks noGrp="1" noRot="1" noMove="1" noResize="1" noEditPoints="1" noAdjustHandles="1" noChangeArrowheads="1" noChangeShapeType="1"/>
          </p:cNvSpPr>
          <p:nvPr>
            <p:ph type="sldNum" sz="quarter" idx="4"/>
          </p:nvPr>
        </p:nvSpPr>
        <p:spPr>
          <a:xfrm>
            <a:off x="10872788" y="6356350"/>
            <a:ext cx="481012" cy="365125"/>
          </a:xfrm>
          <a:prstGeom prst="rect">
            <a:avLst/>
          </a:prstGeom>
        </p:spPr>
        <p:txBody>
          <a:bodyPr vert="horz" lIns="72000" tIns="72000" rIns="72000" bIns="72000" rtlCol="0" anchor="ctr"/>
          <a:lstStyle>
            <a:lvl1pPr algn="r">
              <a:defRPr sz="700">
                <a:solidFill>
                  <a:schemeClr val="accent1"/>
                </a:solidFill>
              </a:defRPr>
            </a:lvl1pPr>
          </a:lstStyle>
          <a:p>
            <a:fld id="{A87183BA-2EC3-41D8-AE0B-7117ABB84BF9}" type="slidenum">
              <a:rPr lang="fr-CH" smtClean="0"/>
              <a:pPr/>
              <a:t>‹N°›</a:t>
            </a:fld>
            <a:endParaRPr lang="fr-CH" dirty="0"/>
          </a:p>
        </p:txBody>
      </p:sp>
      <p:sp>
        <p:nvSpPr>
          <p:cNvPr id="5" name="Espace réservé du pied de page 4">
            <a:extLst>
              <a:ext uri="{FF2B5EF4-FFF2-40B4-BE49-F238E27FC236}">
                <a16:creationId xmlns:a16="http://schemas.microsoft.com/office/drawing/2014/main" id="{353A8AE3-0035-C824-6A63-C353A19DE193}"/>
              </a:ext>
            </a:extLst>
          </p:cNvPr>
          <p:cNvSpPr>
            <a:spLocks noGrp="1" noRot="1" noMove="1" noResize="1" noEditPoints="1" noAdjustHandles="1" noChangeArrowheads="1" noChangeShapeType="1"/>
          </p:cNvSpPr>
          <p:nvPr>
            <p:ph type="ftr" sz="quarter" idx="3"/>
          </p:nvPr>
        </p:nvSpPr>
        <p:spPr>
          <a:xfrm rot="16200000">
            <a:off x="-1794669" y="2528238"/>
            <a:ext cx="4572001" cy="365125"/>
          </a:xfrm>
          <a:prstGeom prst="rect">
            <a:avLst/>
          </a:prstGeom>
        </p:spPr>
        <p:txBody>
          <a:bodyPr vert="horz" lIns="91440" tIns="45720" rIns="91440" bIns="45720" rtlCol="0" anchor="ctr"/>
          <a:lstStyle>
            <a:lvl1pPr algn="ctr">
              <a:defRPr sz="1050" b="1">
                <a:solidFill>
                  <a:schemeClr val="bg1"/>
                </a:solidFill>
              </a:defRPr>
            </a:lvl1pPr>
          </a:lstStyle>
          <a:p>
            <a:r>
              <a:rPr lang="fr-FR"/>
              <a:t>Direction des affaires institutionnelles et des communes (DGAIC)Direction des finances communales (DFC) &gt; [titre de la présentation]</a:t>
            </a:r>
            <a:endParaRPr lang="fr-CH" dirty="0"/>
          </a:p>
        </p:txBody>
      </p:sp>
      <p:sp>
        <p:nvSpPr>
          <p:cNvPr id="7" name="Espace réservé du titre 1">
            <a:extLst>
              <a:ext uri="{FF2B5EF4-FFF2-40B4-BE49-F238E27FC236}">
                <a16:creationId xmlns:a16="http://schemas.microsoft.com/office/drawing/2014/main" id="{B647E532-4074-636D-A07C-5053CB24181A}"/>
              </a:ext>
            </a:extLst>
          </p:cNvPr>
          <p:cNvSpPr>
            <a:spLocks noGrp="1" noRot="1" noMove="1" noResize="1" noEditPoints="1" noAdjustHandles="1" noChangeArrowheads="1" noChangeShapeType="1"/>
          </p:cNvSpPr>
          <p:nvPr>
            <p:ph type="title"/>
          </p:nvPr>
        </p:nvSpPr>
        <p:spPr>
          <a:xfrm>
            <a:off x="1676400" y="964048"/>
            <a:ext cx="9677400" cy="1312427"/>
          </a:xfrm>
          <a:prstGeom prst="rect">
            <a:avLst/>
          </a:prstGeom>
        </p:spPr>
        <p:txBody>
          <a:bodyPr vert="horz" lIns="72000" tIns="72000" rIns="72000" bIns="72000" rtlCol="0" anchor="t">
            <a:noAutofit/>
          </a:bodyPr>
          <a:lstStyle/>
          <a:p>
            <a:r>
              <a:rPr lang="fr-FR" dirty="0"/>
              <a:t>Modifiez le style du titre</a:t>
            </a:r>
            <a:endParaRPr lang="fr-CH" dirty="0"/>
          </a:p>
        </p:txBody>
      </p:sp>
    </p:spTree>
    <p:extLst>
      <p:ext uri="{BB962C8B-B14F-4D97-AF65-F5344CB8AC3E}">
        <p14:creationId xmlns:p14="http://schemas.microsoft.com/office/powerpoint/2010/main" val="2440416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lnSpc>
          <a:spcPct val="90000"/>
        </a:lnSpc>
        <a:spcBef>
          <a:spcPts val="2000"/>
        </a:spcBef>
        <a:buSzPct val="105000"/>
        <a:buFont typeface="Wingdings" panose="05000000000000000000" pitchFamily="2" charset="2"/>
        <a:buChar char=""/>
        <a:defRPr sz="2200" kern="1200">
          <a:solidFill>
            <a:schemeClr val="tx1"/>
          </a:solidFill>
          <a:latin typeface="+mn-lt"/>
          <a:ea typeface="+mn-ea"/>
          <a:cs typeface="+mn-cs"/>
        </a:defRPr>
      </a:lvl1pPr>
      <a:lvl2pPr marL="450000" indent="-180000" algn="l" defTabSz="914400" rtl="0" eaLnBrk="1" latinLnBrk="0" hangingPunct="1">
        <a:lnSpc>
          <a:spcPct val="90000"/>
        </a:lnSpc>
        <a:spcBef>
          <a:spcPts val="700"/>
        </a:spcBef>
        <a:buSzPct val="105000"/>
        <a:buFont typeface="Arial" panose="020B0604020202020204" pitchFamily="34" charset="0"/>
        <a:buChar char="•"/>
        <a:defRPr sz="2000" kern="1200">
          <a:solidFill>
            <a:schemeClr val="tx1"/>
          </a:solidFill>
          <a:latin typeface="+mn-lt"/>
          <a:ea typeface="+mn-ea"/>
          <a:cs typeface="+mn-cs"/>
        </a:defRPr>
      </a:lvl2pPr>
      <a:lvl3pPr marL="630000" indent="-180000" algn="l" defTabSz="914400" rtl="0" eaLnBrk="1" latinLnBrk="0" hangingPunct="1">
        <a:lnSpc>
          <a:spcPct val="90000"/>
        </a:lnSpc>
        <a:spcBef>
          <a:spcPts val="500"/>
        </a:spcBef>
        <a:buFont typeface="Arial" panose="020B0604020202020204" pitchFamily="34" charset="0"/>
        <a:buChar char="−"/>
        <a:defRPr lang="fr-CH" sz="1600" kern="1200" dirty="0" smtClean="0">
          <a:solidFill>
            <a:schemeClr val="tx1"/>
          </a:solidFill>
          <a:latin typeface="+mn-lt"/>
          <a:ea typeface="+mn-ea"/>
          <a:cs typeface="+mn-cs"/>
        </a:defRPr>
      </a:lvl3pPr>
      <a:lvl4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63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5" orient="horz" pos="3884">
          <p15:clr>
            <a:srgbClr val="F26B43"/>
          </p15:clr>
        </p15:guide>
        <p15:guide id="6" orient="horz" pos="14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vd.ch/dgaic-aide-memoir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info.vd.ch/canton-communes/articles-dgaic/2023/mars/numero-67/aide-memoire-pour-les-autorites-communales-vaudoises-mise-a-jou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finances-communales@vd.ch"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vd.ch/etat-droit-finances/communes/finances-communa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4AEC019-904C-D7B8-9257-2806197141D0}"/>
              </a:ext>
            </a:extLst>
          </p:cNvPr>
          <p:cNvSpPr>
            <a:spLocks noGrp="1"/>
          </p:cNvSpPr>
          <p:nvPr>
            <p:ph type="body" sz="quarter" idx="14"/>
          </p:nvPr>
        </p:nvSpPr>
        <p:spPr>
          <a:xfrm>
            <a:off x="1071714" y="288280"/>
            <a:ext cx="5397911" cy="533275"/>
          </a:xfrm>
          <a:noFill/>
        </p:spPr>
        <p:txBody>
          <a:bodyPr anchor="ctr" anchorCtr="1"/>
          <a:lstStyle/>
          <a:p>
            <a:r>
              <a:rPr lang="fr-CH" dirty="0"/>
              <a:t>Direction générale des affaires institutionnelles et des communes ( DGAIC) – Direction des finances communales</a:t>
            </a:r>
          </a:p>
        </p:txBody>
      </p:sp>
      <p:sp>
        <p:nvSpPr>
          <p:cNvPr id="3" name="Titre 2">
            <a:extLst>
              <a:ext uri="{FF2B5EF4-FFF2-40B4-BE49-F238E27FC236}">
                <a16:creationId xmlns:a16="http://schemas.microsoft.com/office/drawing/2014/main" id="{B9EB4DA3-6B1D-0AA5-251E-E56D11741B11}"/>
              </a:ext>
            </a:extLst>
          </p:cNvPr>
          <p:cNvSpPr>
            <a:spLocks noGrp="1"/>
          </p:cNvSpPr>
          <p:nvPr>
            <p:ph type="ctrTitle"/>
          </p:nvPr>
        </p:nvSpPr>
        <p:spPr>
          <a:xfrm>
            <a:off x="2390401" y="2734209"/>
            <a:ext cx="8828206" cy="1497389"/>
          </a:xfrm>
        </p:spPr>
        <p:txBody>
          <a:bodyPr/>
          <a:lstStyle/>
          <a:p>
            <a:r>
              <a:rPr lang="fr-CH" dirty="0"/>
              <a:t>Définition et bon usage des partenariats public-privé (PPP)</a:t>
            </a:r>
          </a:p>
        </p:txBody>
      </p:sp>
      <p:sp>
        <p:nvSpPr>
          <p:cNvPr id="4" name="Sous-titre 3">
            <a:extLst>
              <a:ext uri="{FF2B5EF4-FFF2-40B4-BE49-F238E27FC236}">
                <a16:creationId xmlns:a16="http://schemas.microsoft.com/office/drawing/2014/main" id="{0CF9BCA1-0800-7FB2-26AB-A16DC30ADBED}"/>
              </a:ext>
            </a:extLst>
          </p:cNvPr>
          <p:cNvSpPr>
            <a:spLocks noGrp="1"/>
          </p:cNvSpPr>
          <p:nvPr>
            <p:ph type="subTitle" idx="1"/>
          </p:nvPr>
        </p:nvSpPr>
        <p:spPr/>
        <p:txBody>
          <a:bodyPr/>
          <a:lstStyle/>
          <a:p>
            <a:endParaRPr lang="fr-CH" dirty="0"/>
          </a:p>
        </p:txBody>
      </p:sp>
      <p:sp>
        <p:nvSpPr>
          <p:cNvPr id="5" name="Espace réservé du texte 4">
            <a:extLst>
              <a:ext uri="{FF2B5EF4-FFF2-40B4-BE49-F238E27FC236}">
                <a16:creationId xmlns:a16="http://schemas.microsoft.com/office/drawing/2014/main" id="{E4C184C2-DAE2-03B2-DCC6-2342013789DE}"/>
              </a:ext>
            </a:extLst>
          </p:cNvPr>
          <p:cNvSpPr>
            <a:spLocks noGrp="1"/>
          </p:cNvSpPr>
          <p:nvPr>
            <p:ph type="body" sz="quarter" idx="15"/>
          </p:nvPr>
        </p:nvSpPr>
        <p:spPr>
          <a:xfrm>
            <a:off x="2388813" y="2093130"/>
            <a:ext cx="8964987" cy="533273"/>
          </a:xfrm>
        </p:spPr>
        <p:txBody>
          <a:bodyPr/>
          <a:lstStyle/>
          <a:p>
            <a:r>
              <a:rPr lang="fr-CH" dirty="0"/>
              <a:t>Séance « Modèles de gouvernance et financement des réseaux thermiques » du 21 mars 2025</a:t>
            </a:r>
          </a:p>
        </p:txBody>
      </p:sp>
    </p:spTree>
    <p:extLst>
      <p:ext uri="{BB962C8B-B14F-4D97-AF65-F5344CB8AC3E}">
        <p14:creationId xmlns:p14="http://schemas.microsoft.com/office/powerpoint/2010/main" val="75589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Leasing financier ≠ PPP</a:t>
            </a:r>
            <a:endParaRPr lang="fr-CH" sz="2400"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3" y="2119166"/>
            <a:ext cx="9300433" cy="3889375"/>
          </a:xfrm>
        </p:spPr>
        <p:txBody>
          <a:bodyPr/>
          <a:lstStyle/>
          <a:p>
            <a:pPr>
              <a:spcBef>
                <a:spcPts val="2400"/>
              </a:spcBef>
            </a:pPr>
            <a:r>
              <a:rPr lang="fr-FR" sz="2600" dirty="0"/>
              <a:t>Privé finance infrastructure et public rembourse à terme</a:t>
            </a:r>
          </a:p>
          <a:p>
            <a:pPr>
              <a:spcBef>
                <a:spcPts val="2400"/>
              </a:spcBef>
            </a:pPr>
            <a:r>
              <a:rPr lang="fr-FR" sz="2600" dirty="0"/>
              <a:t>« Symptômes » d’un leasing financier :</a:t>
            </a:r>
          </a:p>
          <a:p>
            <a:pPr lvl="1">
              <a:spcBef>
                <a:spcPts val="1800"/>
              </a:spcBef>
            </a:pPr>
            <a:r>
              <a:rPr lang="fr-FR" sz="1800" dirty="0"/>
              <a:t>transfert de l’équipement au public à la fin du leasing OU</a:t>
            </a:r>
          </a:p>
          <a:p>
            <a:pPr lvl="1">
              <a:spcBef>
                <a:spcPts val="1800"/>
              </a:spcBef>
            </a:pPr>
            <a:r>
              <a:rPr lang="fr-FR" sz="1800" dirty="0"/>
              <a:t>option de rachat par le public particulièrement favorable OU</a:t>
            </a:r>
          </a:p>
          <a:p>
            <a:pPr lvl="1">
              <a:spcBef>
                <a:spcPts val="1800"/>
              </a:spcBef>
            </a:pPr>
            <a:r>
              <a:rPr lang="fr-FR" sz="1800" dirty="0"/>
              <a:t>durée du leasing couvrant la plupart de la durée de vie de l’équipement OU</a:t>
            </a:r>
          </a:p>
          <a:p>
            <a:pPr lvl="1">
              <a:spcBef>
                <a:spcPts val="1800"/>
              </a:spcBef>
            </a:pPr>
            <a:r>
              <a:rPr lang="fr-FR" sz="1800" dirty="0"/>
              <a:t>coût du contrat de leasing très proche du coût de l’équipement OU</a:t>
            </a:r>
          </a:p>
          <a:p>
            <a:pPr lvl="1">
              <a:spcBef>
                <a:spcPts val="1800"/>
              </a:spcBef>
            </a:pPr>
            <a:r>
              <a:rPr lang="fr-FR" sz="1800" dirty="0"/>
              <a:t>équipement spécialisé (pas possible de l’adapter à un autre utilisateur)</a:t>
            </a:r>
            <a:endParaRPr lang="fr-FR" sz="2400" dirty="0"/>
          </a:p>
          <a:p>
            <a:pPr>
              <a:spcBef>
                <a:spcPts val="2400"/>
              </a:spcBef>
            </a:pPr>
            <a:r>
              <a:rPr lang="fr-FR" sz="2600" dirty="0"/>
              <a:t>= emprunt auprès d’un privé plutôt qu’auprès d’une banque </a:t>
            </a:r>
            <a:r>
              <a:rPr lang="fr-FR" sz="2600" dirty="0">
                <a:sym typeface="Symbol" panose="05050102010706020507" pitchFamily="18" charset="2"/>
              </a:rPr>
              <a:t> </a:t>
            </a:r>
            <a:r>
              <a:rPr lang="fr-FR" sz="2600" b="1" dirty="0"/>
              <a:t>avec MCH2, leasing financier = dette à long terme</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Tree>
    <p:extLst>
      <p:ext uri="{BB962C8B-B14F-4D97-AF65-F5344CB8AC3E}">
        <p14:creationId xmlns:p14="http://schemas.microsoft.com/office/powerpoint/2010/main" val="11807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Quelques points d’attention</a:t>
            </a:r>
            <a:endParaRPr lang="fr-CH" sz="2400"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4" y="1991350"/>
            <a:ext cx="9570060" cy="3889375"/>
          </a:xfrm>
        </p:spPr>
        <p:txBody>
          <a:bodyPr/>
          <a:lstStyle/>
          <a:p>
            <a:pPr marL="452438" indent="-452438">
              <a:spcBef>
                <a:spcPts val="2500"/>
              </a:spcBef>
              <a:buFont typeface="Wingdings" panose="05000000000000000000" pitchFamily="2" charset="2"/>
              <a:buChar char="v"/>
            </a:pPr>
            <a:r>
              <a:rPr lang="fr-FR" sz="2400" b="1" dirty="0"/>
              <a:t>Solidité du partenaire privé </a:t>
            </a:r>
            <a:r>
              <a:rPr lang="fr-FR" sz="2400" dirty="0"/>
              <a:t>: respect des engagements financiers même en cas d’échec du projet</a:t>
            </a:r>
          </a:p>
          <a:p>
            <a:pPr marL="452438" indent="-452438">
              <a:spcBef>
                <a:spcPts val="2500"/>
              </a:spcBef>
              <a:buFont typeface="Wingdings" panose="05000000000000000000" pitchFamily="2" charset="2"/>
              <a:buChar char="v"/>
            </a:pPr>
            <a:r>
              <a:rPr lang="fr-FR" sz="2400" b="1" dirty="0"/>
              <a:t>Coûts indirects </a:t>
            </a:r>
            <a:r>
              <a:rPr lang="fr-FR" sz="2400" dirty="0"/>
              <a:t>: si entreprise ou prêteur imposé par le privé</a:t>
            </a:r>
          </a:p>
          <a:p>
            <a:pPr marL="452438" indent="-452438">
              <a:spcBef>
                <a:spcPts val="2500"/>
              </a:spcBef>
              <a:buFont typeface="Wingdings" panose="05000000000000000000" pitchFamily="2" charset="2"/>
              <a:buChar char="v"/>
            </a:pPr>
            <a:r>
              <a:rPr lang="fr-FR" sz="2400" dirty="0"/>
              <a:t> </a:t>
            </a:r>
            <a:r>
              <a:rPr lang="fr-FR" sz="2400" b="1" dirty="0"/>
              <a:t>Préavis</a:t>
            </a:r>
            <a:r>
              <a:rPr lang="fr-FR" sz="2400" dirty="0"/>
              <a:t> : autorisation création du PPP </a:t>
            </a:r>
            <a:r>
              <a:rPr lang="fr-FR" sz="2400" u="sng" dirty="0"/>
              <a:t>et</a:t>
            </a:r>
            <a:r>
              <a:rPr lang="fr-FR" sz="2400" dirty="0"/>
              <a:t> engagements financiers</a:t>
            </a:r>
          </a:p>
          <a:p>
            <a:pPr marL="452438" indent="-452438">
              <a:spcBef>
                <a:spcPts val="2500"/>
              </a:spcBef>
              <a:buFont typeface="Wingdings" panose="05000000000000000000" pitchFamily="2" charset="2"/>
              <a:buChar char="v"/>
            </a:pPr>
            <a:r>
              <a:rPr lang="fr-FR" sz="2400" b="1" dirty="0"/>
              <a:t>Prestations communales </a:t>
            </a:r>
            <a:r>
              <a:rPr lang="fr-FR" sz="2400" dirty="0"/>
              <a:t>: autorisation par préavis + facturer</a:t>
            </a:r>
          </a:p>
          <a:p>
            <a:pPr marL="452438" indent="-452438">
              <a:spcBef>
                <a:spcPts val="2500"/>
              </a:spcBef>
              <a:buFont typeface="Wingdings" panose="05000000000000000000" pitchFamily="2" charset="2"/>
              <a:buChar char="v"/>
            </a:pPr>
            <a:r>
              <a:rPr lang="fr-FR" sz="2400" b="1" dirty="0"/>
              <a:t>Délégation d’une tâche publique </a:t>
            </a:r>
            <a:r>
              <a:rPr lang="fr-FR" sz="2400" dirty="0"/>
              <a:t>: autorisation obligatoire à la fois du conseil général / communal </a:t>
            </a:r>
            <a:r>
              <a:rPr lang="fr-FR" sz="2400" u="sng" dirty="0"/>
              <a:t>et</a:t>
            </a:r>
            <a:r>
              <a:rPr lang="fr-FR" sz="2400" dirty="0"/>
              <a:t> du Conseil d’Etat</a:t>
            </a:r>
          </a:p>
          <a:p>
            <a:pPr marL="452438" indent="-452438">
              <a:spcBef>
                <a:spcPts val="2500"/>
              </a:spcBef>
              <a:buFont typeface="Wingdings" panose="05000000000000000000" pitchFamily="2" charset="2"/>
              <a:buChar char="v"/>
            </a:pPr>
            <a:r>
              <a:rPr lang="fr-FR" sz="2400" b="1" dirty="0"/>
              <a:t>Marchés publics </a:t>
            </a:r>
            <a:r>
              <a:rPr lang="fr-FR" sz="2400" dirty="0"/>
              <a:t>: SA n’est pas synonyme d’exonération</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7" name="Graphique 6" descr="Mégaphone1 avec un remplissage uni">
            <a:extLst>
              <a:ext uri="{FF2B5EF4-FFF2-40B4-BE49-F238E27FC236}">
                <a16:creationId xmlns:a16="http://schemas.microsoft.com/office/drawing/2014/main" id="{F16BCA59-F5E4-0859-2D06-5373DC4D6A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6183" y="576653"/>
            <a:ext cx="1278834" cy="1278834"/>
          </a:xfrm>
          <a:prstGeom prst="rect">
            <a:avLst/>
          </a:prstGeom>
        </p:spPr>
      </p:pic>
    </p:spTree>
    <p:extLst>
      <p:ext uri="{BB962C8B-B14F-4D97-AF65-F5344CB8AC3E}">
        <p14:creationId xmlns:p14="http://schemas.microsoft.com/office/powerpoint/2010/main" val="33016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Conclusion</a:t>
            </a:r>
            <a:endParaRPr lang="fr-CH" sz="2400"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3" y="1991350"/>
            <a:ext cx="9457750" cy="3889375"/>
          </a:xfrm>
        </p:spPr>
        <p:txBody>
          <a:bodyPr/>
          <a:lstStyle/>
          <a:p>
            <a:pPr marL="452438" indent="-452438">
              <a:spcBef>
                <a:spcPts val="2400"/>
              </a:spcBef>
              <a:buFont typeface="Wingdings" panose="05000000000000000000" pitchFamily="2" charset="2"/>
              <a:buChar char="v"/>
            </a:pPr>
            <a:r>
              <a:rPr lang="fr-FR" sz="2600" dirty="0"/>
              <a:t>Un PPP </a:t>
            </a:r>
            <a:r>
              <a:rPr lang="fr-FR" sz="2600" b="1" dirty="0"/>
              <a:t>bien conçu </a:t>
            </a:r>
            <a:r>
              <a:rPr lang="fr-FR" sz="2600" dirty="0"/>
              <a:t>est intéressant pour toutes les parties</a:t>
            </a:r>
          </a:p>
          <a:p>
            <a:pPr marL="452438" indent="-452438">
              <a:spcBef>
                <a:spcPts val="3000"/>
              </a:spcBef>
              <a:buFont typeface="Wingdings" panose="05000000000000000000" pitchFamily="2" charset="2"/>
              <a:buChar char="v"/>
            </a:pPr>
            <a:r>
              <a:rPr lang="fr-FR" sz="2600" dirty="0"/>
              <a:t>S’assurer qu’un </a:t>
            </a:r>
            <a:r>
              <a:rPr lang="fr-FR" sz="2600" b="1" dirty="0"/>
              <a:t>transfert de risque </a:t>
            </a:r>
            <a:r>
              <a:rPr lang="fr-FR" sz="2600" dirty="0"/>
              <a:t>au privé existe…</a:t>
            </a:r>
          </a:p>
          <a:p>
            <a:pPr marL="452438" indent="-452438">
              <a:spcBef>
                <a:spcPts val="3000"/>
              </a:spcBef>
              <a:buFont typeface="Wingdings" panose="05000000000000000000" pitchFamily="2" charset="2"/>
              <a:buChar char="v"/>
            </a:pPr>
            <a:r>
              <a:rPr lang="fr-FR" sz="2600" dirty="0"/>
              <a:t>…et que la </a:t>
            </a:r>
            <a:r>
              <a:rPr lang="fr-FR" sz="2600" b="1" dirty="0"/>
              <a:t>prime de risque </a:t>
            </a:r>
            <a:r>
              <a:rPr lang="fr-FR" sz="2600" dirty="0"/>
              <a:t>est proportionnée.</a:t>
            </a:r>
          </a:p>
          <a:p>
            <a:pPr marL="452438" indent="-452438">
              <a:spcBef>
                <a:spcPts val="3000"/>
              </a:spcBef>
              <a:buFont typeface="Wingdings" panose="05000000000000000000" pitchFamily="2" charset="2"/>
              <a:buChar char="v"/>
            </a:pPr>
            <a:r>
              <a:rPr lang="fr-FR" sz="2600" dirty="0"/>
              <a:t>Importance du contrat liant les deux partenaires</a:t>
            </a:r>
            <a:br>
              <a:rPr lang="fr-FR" sz="2600" dirty="0"/>
            </a:br>
            <a:r>
              <a:rPr lang="fr-FR" sz="2600" dirty="0"/>
              <a:t>P</a:t>
            </a:r>
            <a:r>
              <a:rPr lang="fr-FR" sz="2600" dirty="0">
                <a:sym typeface="Symbol" panose="05050102010706020507" pitchFamily="18" charset="2"/>
              </a:rPr>
              <a:t>artenaire privé ne peut pas être partie et consultant </a:t>
            </a:r>
            <a:r>
              <a:rPr lang="fr-FR" sz="2600" b="1" dirty="0">
                <a:solidFill>
                  <a:srgbClr val="FF0000"/>
                </a:solidFill>
              </a:rPr>
              <a:t>!!!</a:t>
            </a:r>
            <a:endParaRPr lang="fr-FR" sz="2600" dirty="0"/>
          </a:p>
          <a:p>
            <a:pPr marL="452438" indent="-452438">
              <a:spcBef>
                <a:spcPts val="3000"/>
              </a:spcBef>
              <a:buFont typeface="Wingdings" panose="05000000000000000000" pitchFamily="2" charset="2"/>
              <a:buChar char="v"/>
            </a:pPr>
            <a:r>
              <a:rPr lang="fr-FR" sz="2600" dirty="0"/>
              <a:t>DFC disponible pour les aspects légaux et comptables</a:t>
            </a:r>
            <a:br>
              <a:rPr lang="fr-FR" sz="2600" dirty="0"/>
            </a:br>
            <a:r>
              <a:rPr lang="fr-FR" sz="2600" dirty="0"/>
              <a:t>Evaluation de l’opportunité </a:t>
            </a:r>
            <a:r>
              <a:rPr lang="fr-FR" sz="2600" dirty="0">
                <a:sym typeface="Symbol" panose="05050102010706020507" pitchFamily="18" charset="2"/>
              </a:rPr>
              <a:t></a:t>
            </a:r>
            <a:r>
              <a:rPr lang="fr-FR" sz="2600" dirty="0"/>
              <a:t> responsabilité communale </a:t>
            </a:r>
            <a:r>
              <a:rPr lang="fr-FR" sz="2600" b="1" dirty="0">
                <a:solidFill>
                  <a:srgbClr val="FF0000"/>
                </a:solidFill>
              </a:rPr>
              <a:t>!!!</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7" name="Image 6">
            <a:extLst>
              <a:ext uri="{FF2B5EF4-FFF2-40B4-BE49-F238E27FC236}">
                <a16:creationId xmlns:a16="http://schemas.microsoft.com/office/drawing/2014/main" id="{CBF0B2D7-A61C-02D8-C3F6-C812302B3878}"/>
              </a:ext>
            </a:extLst>
          </p:cNvPr>
          <p:cNvPicPr>
            <a:picLocks noChangeAspect="1"/>
          </p:cNvPicPr>
          <p:nvPr/>
        </p:nvPicPr>
        <p:blipFill>
          <a:blip r:embed="rId3"/>
          <a:stretch>
            <a:fillRect/>
          </a:stretch>
        </p:blipFill>
        <p:spPr>
          <a:xfrm>
            <a:off x="9338903" y="205230"/>
            <a:ext cx="1339602" cy="1544089"/>
          </a:xfrm>
          <a:prstGeom prst="rect">
            <a:avLst/>
          </a:prstGeom>
        </p:spPr>
      </p:pic>
    </p:spTree>
    <p:extLst>
      <p:ext uri="{BB962C8B-B14F-4D97-AF65-F5344CB8AC3E}">
        <p14:creationId xmlns:p14="http://schemas.microsoft.com/office/powerpoint/2010/main" val="406238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
        <p:nvSpPr>
          <p:cNvPr id="11" name="Rectangle 3">
            <a:extLst>
              <a:ext uri="{FF2B5EF4-FFF2-40B4-BE49-F238E27FC236}">
                <a16:creationId xmlns:a16="http://schemas.microsoft.com/office/drawing/2014/main" id="{9BC198A5-ECCD-032C-01F7-991C766E83AB}"/>
              </a:ext>
            </a:extLst>
          </p:cNvPr>
          <p:cNvSpPr txBox="1">
            <a:spLocks noChangeArrowheads="1"/>
          </p:cNvSpPr>
          <p:nvPr/>
        </p:nvSpPr>
        <p:spPr bwMode="auto">
          <a:xfrm>
            <a:off x="1788284" y="2059276"/>
            <a:ext cx="9830149" cy="2739447"/>
          </a:xfrm>
          <a:prstGeom prst="rect">
            <a:avLst/>
          </a:prstGeom>
          <a:noFill/>
          <a:ln w="9525">
            <a:noFill/>
            <a:miter lim="800000"/>
            <a:headEnd/>
            <a:tailEnd/>
          </a:ln>
        </p:spPr>
        <p:txBody>
          <a:bodyPr/>
          <a:lstStyle/>
          <a:p>
            <a:pPr marL="457200" indent="-457200">
              <a:lnSpc>
                <a:spcPct val="100000"/>
              </a:lnSpc>
              <a:buFont typeface="Wingdings" panose="05000000000000000000" pitchFamily="2" charset="2"/>
              <a:buChar char="v"/>
            </a:pPr>
            <a:r>
              <a:rPr lang="fr-CH" sz="2800" kern="0" dirty="0">
                <a:latin typeface="+mn-lt"/>
              </a:rPr>
              <a:t>Aide-mémoire</a:t>
            </a:r>
            <a:r>
              <a:rPr lang="fr-CH" sz="2800" kern="0" dirty="0"/>
              <a:t> en ligne pour les autorités communales vaudoises</a:t>
            </a:r>
            <a:br>
              <a:rPr lang="fr-CH" sz="2800" kern="0" dirty="0"/>
            </a:br>
            <a:r>
              <a:rPr lang="fr-CH" sz="2800" kern="0" dirty="0"/>
              <a:t>   </a:t>
            </a:r>
          </a:p>
          <a:p>
            <a:pPr marL="0" indent="0">
              <a:lnSpc>
                <a:spcPct val="100000"/>
              </a:lnSpc>
              <a:buNone/>
            </a:pPr>
            <a:r>
              <a:rPr lang="fr-CH" sz="2800" kern="0" dirty="0">
                <a:solidFill>
                  <a:srgbClr val="FF007B"/>
                </a:solidFill>
              </a:rPr>
              <a:t>              </a:t>
            </a:r>
            <a:r>
              <a:rPr lang="fr-CH" sz="2800" kern="0" dirty="0">
                <a:solidFill>
                  <a:srgbClr val="FF007B"/>
                </a:solidFill>
                <a:hlinkClick r:id="rId3"/>
              </a:rPr>
              <a:t>vd.ch/</a:t>
            </a:r>
            <a:r>
              <a:rPr lang="fr-CH" sz="2800" kern="0" dirty="0" err="1">
                <a:solidFill>
                  <a:srgbClr val="FF007B"/>
                </a:solidFill>
                <a:hlinkClick r:id="rId3"/>
              </a:rPr>
              <a:t>dgaic</a:t>
            </a:r>
            <a:r>
              <a:rPr lang="fr-CH" sz="2800" kern="0" dirty="0">
                <a:solidFill>
                  <a:srgbClr val="FF007B"/>
                </a:solidFill>
                <a:hlinkClick r:id="rId3"/>
              </a:rPr>
              <a:t>-</a:t>
            </a:r>
            <a:r>
              <a:rPr lang="fr-CH" sz="2800" kern="0" dirty="0" err="1">
                <a:solidFill>
                  <a:srgbClr val="FF007B"/>
                </a:solidFill>
                <a:hlinkClick r:id="rId3"/>
              </a:rPr>
              <a:t>aide-memoire</a:t>
            </a:r>
            <a:endParaRPr lang="fr-CH" sz="2800" kern="0" dirty="0">
              <a:solidFill>
                <a:srgbClr val="FF007B"/>
              </a:solidFill>
            </a:endParaRPr>
          </a:p>
          <a:p>
            <a:pPr marL="342900" indent="-342900">
              <a:lnSpc>
                <a:spcPct val="140000"/>
              </a:lnSpc>
              <a:buFontTx/>
              <a:buChar char="•"/>
              <a:defRPr/>
            </a:pPr>
            <a:endParaRPr lang="fr-FR" kern="0" dirty="0">
              <a:latin typeface="+mn-lt"/>
            </a:endParaRPr>
          </a:p>
          <a:p>
            <a:pPr>
              <a:lnSpc>
                <a:spcPct val="140000"/>
              </a:lnSpc>
              <a:defRPr/>
            </a:pPr>
            <a:endParaRPr lang="fr-FR" kern="0" dirty="0">
              <a:latin typeface="+mn-lt"/>
            </a:endParaRPr>
          </a:p>
          <a:p>
            <a:pPr marL="457200" indent="-457200">
              <a:buFont typeface="Wingdings" panose="05000000000000000000" pitchFamily="2" charset="2"/>
              <a:buChar char="v"/>
              <a:tabLst>
                <a:tab pos="352425" algn="l"/>
              </a:tabLst>
            </a:pPr>
            <a:r>
              <a:rPr lang="fr-CH" sz="2800" kern="0" dirty="0"/>
              <a:t>Périodique Canton-Communes (parution 4x par an)</a:t>
            </a:r>
          </a:p>
          <a:p>
            <a:pPr>
              <a:tabLst>
                <a:tab pos="352425" algn="l"/>
              </a:tabLst>
            </a:pPr>
            <a:br>
              <a:rPr lang="fr-CH" kern="0" dirty="0"/>
            </a:br>
            <a:r>
              <a:rPr lang="fr-CH" sz="2800" kern="0" dirty="0">
                <a:solidFill>
                  <a:srgbClr val="FF007B"/>
                </a:solidFill>
              </a:rPr>
              <a:t>                                           </a:t>
            </a:r>
            <a:r>
              <a:rPr lang="fr-CH" sz="2800" kern="0" dirty="0">
                <a:solidFill>
                  <a:srgbClr val="FF007B"/>
                </a:solidFill>
                <a:hlinkClick r:id="rId4"/>
              </a:rPr>
              <a:t>info.vd.ch/canton-communes</a:t>
            </a:r>
            <a:endParaRPr lang="fr-CH" sz="2800" kern="0" dirty="0">
              <a:solidFill>
                <a:schemeClr val="accent5">
                  <a:lumMod val="50000"/>
                </a:schemeClr>
              </a:solidFill>
            </a:endParaRPr>
          </a:p>
          <a:p>
            <a:pPr marL="342900" indent="-342900">
              <a:lnSpc>
                <a:spcPct val="140000"/>
              </a:lnSpc>
              <a:buFontTx/>
              <a:buChar char="•"/>
              <a:defRPr/>
            </a:pPr>
            <a:endParaRPr lang="fr-CH" sz="2000" b="1" kern="0" dirty="0">
              <a:latin typeface="+mn-lt"/>
            </a:endParaRPr>
          </a:p>
        </p:txBody>
      </p:sp>
      <p:pic>
        <p:nvPicPr>
          <p:cNvPr id="12" name="Image 11">
            <a:extLst>
              <a:ext uri="{FF2B5EF4-FFF2-40B4-BE49-F238E27FC236}">
                <a16:creationId xmlns:a16="http://schemas.microsoft.com/office/drawing/2014/main" id="{00610757-9359-7EFC-9B4A-0978AEEB37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47" t="6547" r="14021" b="7158"/>
          <a:stretch/>
        </p:blipFill>
        <p:spPr bwMode="auto">
          <a:xfrm>
            <a:off x="8460763" y="2795470"/>
            <a:ext cx="1475193" cy="1267057"/>
          </a:xfrm>
          <a:prstGeom prst="rect">
            <a:avLst/>
          </a:prstGeom>
          <a:noFill/>
          <a:ln>
            <a:noFill/>
          </a:ln>
          <a:extLst>
            <a:ext uri="{53640926-AAD7-44D8-BBD7-CCE9431645EC}">
              <a14:shadowObscured xmlns:a14="http://schemas.microsoft.com/office/drawing/2010/main"/>
            </a:ext>
          </a:extLst>
        </p:spPr>
      </p:pic>
      <p:pic>
        <p:nvPicPr>
          <p:cNvPr id="13" name="Espace réservé du contenu 12">
            <a:extLst>
              <a:ext uri="{FF2B5EF4-FFF2-40B4-BE49-F238E27FC236}">
                <a16:creationId xmlns:a16="http://schemas.microsoft.com/office/drawing/2014/main" id="{61667810-F49D-D092-7C8B-B671AEC67101}"/>
              </a:ext>
            </a:extLst>
          </p:cNvPr>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9921" t="5774" r="22620" b="7357"/>
          <a:stretch/>
        </p:blipFill>
        <p:spPr bwMode="auto">
          <a:xfrm>
            <a:off x="3761274" y="5273903"/>
            <a:ext cx="1474820" cy="1267318"/>
          </a:xfrm>
          <a:prstGeom prst="rect">
            <a:avLst/>
          </a:prstGeom>
          <a:noFill/>
          <a:ln>
            <a:noFill/>
          </a:ln>
          <a:extLst>
            <a:ext uri="{53640926-AAD7-44D8-BBD7-CCE9431645EC}">
              <a14:shadowObscured xmlns:a14="http://schemas.microsoft.com/office/drawing/2010/main"/>
            </a:ext>
          </a:extLst>
        </p:spPr>
      </p:pic>
      <p:sp>
        <p:nvSpPr>
          <p:cNvPr id="14" name="Titre 1">
            <a:extLst>
              <a:ext uri="{FF2B5EF4-FFF2-40B4-BE49-F238E27FC236}">
                <a16:creationId xmlns:a16="http://schemas.microsoft.com/office/drawing/2014/main" id="{566AE1F0-A175-88FE-8946-BC7A565E0ECA}"/>
              </a:ext>
            </a:extLst>
          </p:cNvPr>
          <p:cNvSpPr>
            <a:spLocks noGrp="1"/>
          </p:cNvSpPr>
          <p:nvPr>
            <p:ph type="title"/>
          </p:nvPr>
        </p:nvSpPr>
        <p:spPr>
          <a:xfrm>
            <a:off x="1676400" y="964048"/>
            <a:ext cx="9677400" cy="1312427"/>
          </a:xfrm>
        </p:spPr>
        <p:txBody>
          <a:bodyPr/>
          <a:lstStyle/>
          <a:p>
            <a:r>
              <a:rPr lang="fr-CH" dirty="0"/>
              <a:t>Informations à disposition</a:t>
            </a:r>
            <a:endParaRPr lang="fr-CH" sz="2400" dirty="0"/>
          </a:p>
        </p:txBody>
      </p:sp>
    </p:spTree>
    <p:extLst>
      <p:ext uri="{BB962C8B-B14F-4D97-AF65-F5344CB8AC3E}">
        <p14:creationId xmlns:p14="http://schemas.microsoft.com/office/powerpoint/2010/main" val="48317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a:xfrm>
            <a:off x="2601861" y="847766"/>
            <a:ext cx="6988277" cy="1312427"/>
          </a:xfrm>
        </p:spPr>
        <p:txBody>
          <a:bodyPr/>
          <a:lstStyle/>
          <a:p>
            <a:pPr algn="ctr"/>
            <a:br>
              <a:rPr lang="fr-CH" sz="6400" dirty="0"/>
            </a:br>
            <a:br>
              <a:rPr lang="fr-CH" sz="3600" dirty="0"/>
            </a:br>
            <a:r>
              <a:rPr lang="fr-CH" sz="6400" b="1" dirty="0"/>
              <a:t>Questions?</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
        <p:nvSpPr>
          <p:cNvPr id="5" name="Rectangle 3">
            <a:extLst>
              <a:ext uri="{FF2B5EF4-FFF2-40B4-BE49-F238E27FC236}">
                <a16:creationId xmlns:a16="http://schemas.microsoft.com/office/drawing/2014/main" id="{5996C768-BE23-0B37-3224-6E580E2478CF}"/>
              </a:ext>
            </a:extLst>
          </p:cNvPr>
          <p:cNvSpPr txBox="1">
            <a:spLocks noChangeArrowheads="1"/>
          </p:cNvSpPr>
          <p:nvPr/>
        </p:nvSpPr>
        <p:spPr bwMode="auto">
          <a:xfrm>
            <a:off x="808725" y="4977419"/>
            <a:ext cx="10574550" cy="2376861"/>
          </a:xfrm>
          <a:prstGeom prst="rect">
            <a:avLst/>
          </a:prstGeom>
          <a:noFill/>
          <a:ln w="9525">
            <a:noFill/>
            <a:miter lim="800000"/>
            <a:headEnd/>
            <a:tailEnd/>
          </a:ln>
        </p:spPr>
        <p:txBody>
          <a:bodyPr/>
          <a:lstStyle/>
          <a:p>
            <a:pPr>
              <a:tabLst>
                <a:tab pos="360363" algn="l"/>
              </a:tabLst>
            </a:pPr>
            <a:r>
              <a:rPr lang="fr-CH" sz="2000" b="1" kern="0" dirty="0">
                <a:latin typeface="+mn-lt"/>
              </a:rPr>
              <a:t>	Direction des finances communales</a:t>
            </a:r>
          </a:p>
          <a:p>
            <a:pPr marL="360363">
              <a:buClr>
                <a:schemeClr val="accent1"/>
              </a:buClr>
            </a:pPr>
            <a:r>
              <a:rPr lang="fr-FR" sz="2000" b="0" i="0" u="none" strike="noStrike" baseline="0" dirty="0"/>
              <a:t>Rue Cité-Derrière 17 – 1014 Lausanne</a:t>
            </a:r>
          </a:p>
          <a:p>
            <a:pPr marL="360363">
              <a:buClr>
                <a:schemeClr val="accent1"/>
              </a:buClr>
            </a:pPr>
            <a:r>
              <a:rPr lang="fr-FR" sz="2000" b="0" i="0" u="none" strike="noStrike" baseline="0" dirty="0"/>
              <a:t>Tél. 021 316 40 80 – Courriel : </a:t>
            </a:r>
            <a:r>
              <a:rPr lang="fr-FR" sz="2000" b="0" i="0" u="none" strike="noStrike" baseline="0" dirty="0">
                <a:solidFill>
                  <a:srgbClr val="599C87"/>
                </a:solidFill>
                <a:hlinkClick r:id="rId3">
                  <a:extLst>
                    <a:ext uri="{A12FA001-AC4F-418D-AE19-62706E023703}">
                      <ahyp:hlinkClr xmlns:ahyp="http://schemas.microsoft.com/office/drawing/2018/hyperlinkcolor" val="tx"/>
                    </a:ext>
                  </a:extLst>
                </a:hlinkClick>
              </a:rPr>
              <a:t>finances-communales@vd.ch</a:t>
            </a:r>
            <a:endParaRPr lang="fr-FR" sz="2000" b="0" i="0" u="none" strike="noStrike" baseline="0" dirty="0">
              <a:solidFill>
                <a:srgbClr val="599C87"/>
              </a:solidFill>
            </a:endParaRPr>
          </a:p>
          <a:p>
            <a:pPr marL="355600">
              <a:lnSpc>
                <a:spcPct val="115000"/>
              </a:lnSpc>
              <a:spcAft>
                <a:spcPts val="1000"/>
              </a:spcAft>
            </a:pPr>
            <a:r>
              <a:rPr lang="fr-CH" sz="2000" dirty="0">
                <a:effectLst/>
                <a:latin typeface="+mn-lt"/>
                <a:ea typeface="Calibri" panose="020F0502020204030204" pitchFamily="34" charset="0"/>
                <a:cs typeface="Times New Roman" panose="02020603050405020304" pitchFamily="18" charset="0"/>
              </a:rPr>
              <a:t>Site internet : </a:t>
            </a:r>
            <a:r>
              <a:rPr lang="fr-CH" sz="2000" dirty="0">
                <a:solidFill>
                  <a:srgbClr val="599C87"/>
                </a:solidFill>
                <a:hlinkClick r:id="rId4">
                  <a:extLst>
                    <a:ext uri="{A12FA001-AC4F-418D-AE19-62706E023703}">
                      <ahyp:hlinkClr xmlns:ahyp="http://schemas.microsoft.com/office/drawing/2018/hyperlinkcolor" val="tx"/>
                    </a:ext>
                  </a:extLst>
                </a:hlinkClick>
              </a:rPr>
              <a:t>https://www.vd.ch/etat-droit-finances/communes/finances-communales</a:t>
            </a:r>
            <a:endParaRPr lang="fr-CH" sz="2000" dirty="0">
              <a:solidFill>
                <a:srgbClr val="599C87"/>
              </a:solidFill>
            </a:endParaRPr>
          </a:p>
          <a:p>
            <a:pPr marL="450850">
              <a:lnSpc>
                <a:spcPct val="140000"/>
              </a:lnSpc>
              <a:defRPr/>
            </a:pPr>
            <a:endParaRPr lang="fr-CH" sz="1200" kern="0" dirty="0">
              <a:solidFill>
                <a:schemeClr val="bg2"/>
              </a:solidFill>
              <a:latin typeface="+mn-lt"/>
            </a:endParaRPr>
          </a:p>
          <a:p>
            <a:pPr>
              <a:lnSpc>
                <a:spcPct val="140000"/>
              </a:lnSpc>
              <a:defRPr/>
            </a:pPr>
            <a:r>
              <a:rPr lang="fr-CH" sz="2000" b="1" kern="0" dirty="0">
                <a:latin typeface="+mn-lt"/>
              </a:rPr>
              <a:t>	</a:t>
            </a:r>
          </a:p>
        </p:txBody>
      </p:sp>
    </p:spTree>
    <p:extLst>
      <p:ext uri="{BB962C8B-B14F-4D97-AF65-F5344CB8AC3E}">
        <p14:creationId xmlns:p14="http://schemas.microsoft.com/office/powerpoint/2010/main" val="222931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Plan de la présentation</a:t>
            </a:r>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2183643" y="2482955"/>
            <a:ext cx="8464692" cy="3288583"/>
          </a:xfrm>
        </p:spPr>
        <p:txBody>
          <a:bodyPr/>
          <a:lstStyle/>
          <a:p>
            <a:pPr>
              <a:spcBef>
                <a:spcPts val="3000"/>
              </a:spcBef>
            </a:pPr>
            <a:r>
              <a:rPr lang="fr-FR" sz="2600" dirty="0"/>
              <a:t>Qu’est-ce qu’un partenariat public-privé (PPP) ?</a:t>
            </a:r>
          </a:p>
          <a:p>
            <a:pPr>
              <a:spcBef>
                <a:spcPts val="3000"/>
              </a:spcBef>
            </a:pPr>
            <a:r>
              <a:rPr lang="fr-FR" sz="2600" dirty="0"/>
              <a:t>Un seul but : partager le risque !</a:t>
            </a:r>
          </a:p>
          <a:p>
            <a:pPr>
              <a:spcBef>
                <a:spcPts val="3000"/>
              </a:spcBef>
            </a:pPr>
            <a:r>
              <a:rPr lang="fr-FR" sz="2600" dirty="0"/>
              <a:t>Exemples de transferts / partages du risque</a:t>
            </a:r>
          </a:p>
          <a:p>
            <a:pPr>
              <a:spcBef>
                <a:spcPts val="3000"/>
              </a:spcBef>
            </a:pPr>
            <a:r>
              <a:rPr lang="fr-FR" sz="2600" dirty="0"/>
              <a:t>Mauvaises raisons pour faire un PPP</a:t>
            </a:r>
          </a:p>
          <a:p>
            <a:pPr>
              <a:spcBef>
                <a:spcPts val="3000"/>
              </a:spcBef>
            </a:pPr>
            <a:r>
              <a:rPr lang="fr-FR" sz="2600" dirty="0"/>
              <a:t>Points d’attention / recommandations</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Tree>
    <p:extLst>
      <p:ext uri="{BB962C8B-B14F-4D97-AF65-F5344CB8AC3E}">
        <p14:creationId xmlns:p14="http://schemas.microsoft.com/office/powerpoint/2010/main" val="252269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Qu’est-ce qu’un PPP ?</a:t>
            </a:r>
            <a:br>
              <a:rPr lang="fr-CH" dirty="0"/>
            </a:br>
            <a:r>
              <a:rPr lang="fr-FR" sz="2400" dirty="0"/>
              <a:t>≠ simple collaboration entre public et privé</a:t>
            </a:r>
            <a:br>
              <a:rPr lang="fr-FR" sz="4400" dirty="0"/>
            </a:br>
            <a:endParaRPr lang="fr-CH"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4" y="2286307"/>
            <a:ext cx="9467581" cy="3889375"/>
          </a:xfrm>
        </p:spPr>
        <p:txBody>
          <a:bodyPr/>
          <a:lstStyle/>
          <a:p>
            <a:pPr>
              <a:spcBef>
                <a:spcPts val="2400"/>
              </a:spcBef>
            </a:pPr>
            <a:r>
              <a:rPr lang="fr-FR" sz="2400" dirty="0"/>
              <a:t>Accord par lequel des risques relatifs à la création et/ou à l’exploitation d’un équipement sont transférés, en partie ou en totalité, d’une collectivité publique à un partenaire privé…</a:t>
            </a:r>
          </a:p>
          <a:p>
            <a:pPr>
              <a:spcBef>
                <a:spcPts val="2400"/>
              </a:spcBef>
            </a:pPr>
            <a:r>
              <a:rPr lang="fr-FR" sz="2400" dirty="0"/>
              <a:t>…contre rémunération (indemnité, part de revenus ou de sociétés)</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
        <p:nvSpPr>
          <p:cNvPr id="5" name="Rectangle 4">
            <a:extLst>
              <a:ext uri="{FF2B5EF4-FFF2-40B4-BE49-F238E27FC236}">
                <a16:creationId xmlns:a16="http://schemas.microsoft.com/office/drawing/2014/main" id="{B0579D59-5804-C48C-1943-5B52D715E026}"/>
              </a:ext>
            </a:extLst>
          </p:cNvPr>
          <p:cNvSpPr/>
          <p:nvPr/>
        </p:nvSpPr>
        <p:spPr>
          <a:xfrm>
            <a:off x="2507226" y="4857135"/>
            <a:ext cx="1415845" cy="73742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0"/>
              </a:spcBef>
            </a:pPr>
            <a:endParaRPr lang="fr-FR" sz="1800" dirty="0"/>
          </a:p>
        </p:txBody>
      </p:sp>
      <p:sp>
        <p:nvSpPr>
          <p:cNvPr id="7" name="Rectangle 6">
            <a:extLst>
              <a:ext uri="{FF2B5EF4-FFF2-40B4-BE49-F238E27FC236}">
                <a16:creationId xmlns:a16="http://schemas.microsoft.com/office/drawing/2014/main" id="{32638FD6-6B27-7195-EF5E-FD29BF7307C6}"/>
              </a:ext>
            </a:extLst>
          </p:cNvPr>
          <p:cNvSpPr/>
          <p:nvPr/>
        </p:nvSpPr>
        <p:spPr>
          <a:xfrm>
            <a:off x="2507226" y="5594555"/>
            <a:ext cx="1415845" cy="73742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0"/>
              </a:spcBef>
            </a:pPr>
            <a:endParaRPr lang="fr-FR" sz="1800" dirty="0"/>
          </a:p>
        </p:txBody>
      </p:sp>
      <p:sp>
        <p:nvSpPr>
          <p:cNvPr id="8" name="Rectangle 7">
            <a:extLst>
              <a:ext uri="{FF2B5EF4-FFF2-40B4-BE49-F238E27FC236}">
                <a16:creationId xmlns:a16="http://schemas.microsoft.com/office/drawing/2014/main" id="{56CE1BDA-A889-F7BA-7301-44B2F2016F38}"/>
              </a:ext>
            </a:extLst>
          </p:cNvPr>
          <p:cNvSpPr/>
          <p:nvPr/>
        </p:nvSpPr>
        <p:spPr>
          <a:xfrm>
            <a:off x="4114801" y="4857135"/>
            <a:ext cx="1415845" cy="7374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0"/>
              </a:spcBef>
            </a:pPr>
            <a:endParaRPr lang="fr-FR" sz="1800" dirty="0"/>
          </a:p>
        </p:txBody>
      </p:sp>
      <p:sp>
        <p:nvSpPr>
          <p:cNvPr id="9" name="Rectangle 8">
            <a:extLst>
              <a:ext uri="{FF2B5EF4-FFF2-40B4-BE49-F238E27FC236}">
                <a16:creationId xmlns:a16="http://schemas.microsoft.com/office/drawing/2014/main" id="{43765FD2-1830-AC2C-E721-31F67D7D9547}"/>
              </a:ext>
            </a:extLst>
          </p:cNvPr>
          <p:cNvSpPr/>
          <p:nvPr/>
        </p:nvSpPr>
        <p:spPr>
          <a:xfrm>
            <a:off x="4114801" y="5594555"/>
            <a:ext cx="1415845" cy="7374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0"/>
              </a:spcBef>
            </a:pPr>
            <a:endParaRPr lang="fr-FR" sz="1800" dirty="0"/>
          </a:p>
        </p:txBody>
      </p:sp>
      <p:sp>
        <p:nvSpPr>
          <p:cNvPr id="14" name="ZoneTexte 13">
            <a:extLst>
              <a:ext uri="{FF2B5EF4-FFF2-40B4-BE49-F238E27FC236}">
                <a16:creationId xmlns:a16="http://schemas.microsoft.com/office/drawing/2014/main" id="{8D085BF1-D268-3955-8C6C-C3B88C7D7D3F}"/>
              </a:ext>
            </a:extLst>
          </p:cNvPr>
          <p:cNvSpPr txBox="1"/>
          <p:nvPr/>
        </p:nvSpPr>
        <p:spPr>
          <a:xfrm>
            <a:off x="2507226" y="6348827"/>
            <a:ext cx="1415845" cy="369332"/>
          </a:xfrm>
          <a:prstGeom prst="rect">
            <a:avLst/>
          </a:prstGeom>
          <a:noFill/>
        </p:spPr>
        <p:txBody>
          <a:bodyPr wrap="square" rtlCol="0">
            <a:spAutoFit/>
          </a:bodyPr>
          <a:lstStyle/>
          <a:p>
            <a:pPr algn="ctr"/>
            <a:r>
              <a:rPr lang="fr-CH" dirty="0"/>
              <a:t>Risques</a:t>
            </a:r>
          </a:p>
        </p:txBody>
      </p:sp>
      <p:sp>
        <p:nvSpPr>
          <p:cNvPr id="15" name="ZoneTexte 14">
            <a:extLst>
              <a:ext uri="{FF2B5EF4-FFF2-40B4-BE49-F238E27FC236}">
                <a16:creationId xmlns:a16="http://schemas.microsoft.com/office/drawing/2014/main" id="{DCEC646E-D7DE-A806-4357-C75DC3BBEDA3}"/>
              </a:ext>
            </a:extLst>
          </p:cNvPr>
          <p:cNvSpPr txBox="1"/>
          <p:nvPr/>
        </p:nvSpPr>
        <p:spPr>
          <a:xfrm>
            <a:off x="3950110" y="6348827"/>
            <a:ext cx="1745225" cy="369332"/>
          </a:xfrm>
          <a:prstGeom prst="rect">
            <a:avLst/>
          </a:prstGeom>
          <a:noFill/>
        </p:spPr>
        <p:txBody>
          <a:bodyPr wrap="square" rtlCol="0">
            <a:spAutoFit/>
          </a:bodyPr>
          <a:lstStyle/>
          <a:p>
            <a:pPr algn="ctr"/>
            <a:r>
              <a:rPr lang="fr-CH" dirty="0"/>
              <a:t>Revenus</a:t>
            </a:r>
          </a:p>
        </p:txBody>
      </p:sp>
      <p:sp>
        <p:nvSpPr>
          <p:cNvPr id="16" name="ZoneTexte 15">
            <a:extLst>
              <a:ext uri="{FF2B5EF4-FFF2-40B4-BE49-F238E27FC236}">
                <a16:creationId xmlns:a16="http://schemas.microsoft.com/office/drawing/2014/main" id="{0D0F178E-50FC-700E-F41A-1626B8F93E78}"/>
              </a:ext>
            </a:extLst>
          </p:cNvPr>
          <p:cNvSpPr txBox="1"/>
          <p:nvPr/>
        </p:nvSpPr>
        <p:spPr>
          <a:xfrm>
            <a:off x="7224252" y="6331975"/>
            <a:ext cx="1415845" cy="369332"/>
          </a:xfrm>
          <a:prstGeom prst="rect">
            <a:avLst/>
          </a:prstGeom>
          <a:noFill/>
        </p:spPr>
        <p:txBody>
          <a:bodyPr wrap="square" rtlCol="0">
            <a:spAutoFit/>
          </a:bodyPr>
          <a:lstStyle/>
          <a:p>
            <a:pPr algn="ctr"/>
            <a:r>
              <a:rPr lang="fr-CH" dirty="0"/>
              <a:t>Risques</a:t>
            </a:r>
          </a:p>
        </p:txBody>
      </p:sp>
      <p:sp>
        <p:nvSpPr>
          <p:cNvPr id="17" name="ZoneTexte 16">
            <a:extLst>
              <a:ext uri="{FF2B5EF4-FFF2-40B4-BE49-F238E27FC236}">
                <a16:creationId xmlns:a16="http://schemas.microsoft.com/office/drawing/2014/main" id="{3B137F51-851C-4030-8BD6-10F60EA9FD6B}"/>
              </a:ext>
            </a:extLst>
          </p:cNvPr>
          <p:cNvSpPr txBox="1"/>
          <p:nvPr/>
        </p:nvSpPr>
        <p:spPr>
          <a:xfrm>
            <a:off x="8667136" y="6331975"/>
            <a:ext cx="1745225" cy="369332"/>
          </a:xfrm>
          <a:prstGeom prst="rect">
            <a:avLst/>
          </a:prstGeom>
          <a:noFill/>
        </p:spPr>
        <p:txBody>
          <a:bodyPr wrap="square" rtlCol="0">
            <a:spAutoFit/>
          </a:bodyPr>
          <a:lstStyle/>
          <a:p>
            <a:pPr algn="ctr"/>
            <a:r>
              <a:rPr lang="fr-CH" dirty="0"/>
              <a:t>Revenus</a:t>
            </a:r>
          </a:p>
        </p:txBody>
      </p:sp>
      <p:sp>
        <p:nvSpPr>
          <p:cNvPr id="18" name="ZoneTexte 17">
            <a:extLst>
              <a:ext uri="{FF2B5EF4-FFF2-40B4-BE49-F238E27FC236}">
                <a16:creationId xmlns:a16="http://schemas.microsoft.com/office/drawing/2014/main" id="{59B2C4A4-6F21-5F53-3F50-2C386A05D8F3}"/>
              </a:ext>
            </a:extLst>
          </p:cNvPr>
          <p:cNvSpPr txBox="1"/>
          <p:nvPr/>
        </p:nvSpPr>
        <p:spPr>
          <a:xfrm>
            <a:off x="2748117" y="4355691"/>
            <a:ext cx="2733367" cy="369332"/>
          </a:xfrm>
          <a:prstGeom prst="rect">
            <a:avLst/>
          </a:prstGeom>
          <a:noFill/>
        </p:spPr>
        <p:txBody>
          <a:bodyPr wrap="square" rtlCol="0">
            <a:spAutoFit/>
          </a:bodyPr>
          <a:lstStyle/>
          <a:p>
            <a:pPr algn="ctr"/>
            <a:r>
              <a:rPr lang="fr-CH" b="1" dirty="0"/>
              <a:t>Collectivité publique</a:t>
            </a:r>
          </a:p>
        </p:txBody>
      </p:sp>
      <p:sp>
        <p:nvSpPr>
          <p:cNvPr id="19" name="ZoneTexte 18">
            <a:extLst>
              <a:ext uri="{FF2B5EF4-FFF2-40B4-BE49-F238E27FC236}">
                <a16:creationId xmlns:a16="http://schemas.microsoft.com/office/drawing/2014/main" id="{BC3270E7-E6CF-8539-AFBD-6586171BA94F}"/>
              </a:ext>
            </a:extLst>
          </p:cNvPr>
          <p:cNvSpPr txBox="1"/>
          <p:nvPr/>
        </p:nvSpPr>
        <p:spPr>
          <a:xfrm>
            <a:off x="7465141" y="4355691"/>
            <a:ext cx="2733367" cy="369332"/>
          </a:xfrm>
          <a:prstGeom prst="rect">
            <a:avLst/>
          </a:prstGeom>
          <a:noFill/>
        </p:spPr>
        <p:txBody>
          <a:bodyPr wrap="square" rtlCol="0">
            <a:spAutoFit/>
          </a:bodyPr>
          <a:lstStyle/>
          <a:p>
            <a:pPr algn="ctr"/>
            <a:r>
              <a:rPr lang="fr-CH" b="1" dirty="0"/>
              <a:t>Partenaire privé</a:t>
            </a:r>
          </a:p>
        </p:txBody>
      </p:sp>
    </p:spTree>
    <p:extLst>
      <p:ext uri="{BB962C8B-B14F-4D97-AF65-F5344CB8AC3E}">
        <p14:creationId xmlns:p14="http://schemas.microsoft.com/office/powerpoint/2010/main" val="416147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2.96296E-6 L 0.38711 0.10764 " pathEditMode="relative" rAng="0" ptsTypes="AA">
                                      <p:cBhvr>
                                        <p:cTn id="14" dur="2000" fill="hold"/>
                                        <p:tgtEl>
                                          <p:spTgt spid="5"/>
                                        </p:tgtEl>
                                        <p:attrNameLst>
                                          <p:attrName>ppt_x</p:attrName>
                                          <p:attrName>ppt_y</p:attrName>
                                        </p:attrNameLst>
                                      </p:cBhvr>
                                      <p:rCtr x="19349" y="537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2.96296E-6 L 0.38672 0.10764 " pathEditMode="relative" rAng="0" ptsTypes="AA">
                                      <p:cBhvr>
                                        <p:cTn id="18" dur="2000" fill="hold"/>
                                        <p:tgtEl>
                                          <p:spTgt spid="8"/>
                                        </p:tgtEl>
                                        <p:attrNameLst>
                                          <p:attrName>ppt_x</p:attrName>
                                          <p:attrName>ppt_y</p:attrName>
                                        </p:attrNameLst>
                                      </p:cBhvr>
                                      <p:rCtr x="19336" y="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Quels buts pour un PPP ?</a:t>
            </a:r>
            <a:br>
              <a:rPr lang="fr-FR" sz="4400" dirty="0"/>
            </a:br>
            <a:endParaRPr lang="fr-CH"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3" y="2286307"/>
            <a:ext cx="9084124" cy="3889375"/>
          </a:xfrm>
        </p:spPr>
        <p:txBody>
          <a:bodyPr/>
          <a:lstStyle/>
          <a:p>
            <a:pPr>
              <a:spcBef>
                <a:spcPts val="3000"/>
              </a:spcBef>
            </a:pPr>
            <a:r>
              <a:rPr lang="fr-FR" sz="2600" dirty="0"/>
              <a:t>Faire assumer les risques au partenaire le plus à même de les gérer efficacement (incitation à faire le mieux possible)</a:t>
            </a:r>
          </a:p>
          <a:p>
            <a:pPr>
              <a:spcBef>
                <a:spcPts val="3000"/>
              </a:spcBef>
            </a:pPr>
            <a:r>
              <a:rPr lang="fr-FR" sz="2600" dirty="0"/>
              <a:t>Aligner les intérêts du partenaire privé avec les intérêts de la collectivité publique (on gagne et on perd ensemble)</a:t>
            </a:r>
          </a:p>
          <a:p>
            <a:pPr>
              <a:spcBef>
                <a:spcPts val="3000"/>
              </a:spcBef>
            </a:pPr>
            <a:r>
              <a:rPr lang="fr-FR" sz="2600" dirty="0"/>
              <a:t>Réduire le recours à l’emprunt et aux cautionnements en partageant le financement avec le partenaire privé</a:t>
            </a:r>
            <a:endParaRPr lang="fr-FR" sz="2600" b="1" dirty="0"/>
          </a:p>
          <a:p>
            <a:pPr>
              <a:spcBef>
                <a:spcPts val="3000"/>
              </a:spcBef>
            </a:pPr>
            <a:r>
              <a:rPr lang="fr-FR" sz="2600" b="1" dirty="0"/>
              <a:t>La notion de risque est centrale !</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7" name="Image 6" descr="Différentes couleurs de dés de jeu de société">
            <a:extLst>
              <a:ext uri="{FF2B5EF4-FFF2-40B4-BE49-F238E27FC236}">
                <a16:creationId xmlns:a16="http://schemas.microsoft.com/office/drawing/2014/main" id="{3D2163D6-0E39-4874-A557-6DA81027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48" y="5401524"/>
            <a:ext cx="1655852" cy="1163309"/>
          </a:xfrm>
          <a:prstGeom prst="rect">
            <a:avLst/>
          </a:prstGeom>
        </p:spPr>
      </p:pic>
    </p:spTree>
    <p:extLst>
      <p:ext uri="{BB962C8B-B14F-4D97-AF65-F5344CB8AC3E}">
        <p14:creationId xmlns:p14="http://schemas.microsoft.com/office/powerpoint/2010/main" val="109993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Catégorisation des risques</a:t>
            </a:r>
            <a:br>
              <a:rPr lang="fr-CH" dirty="0"/>
            </a:br>
            <a:r>
              <a:rPr lang="fr-CH" sz="2300" dirty="0"/>
              <a:t>Nota Bene : tout projet implique des risques, c’est normal !</a:t>
            </a:r>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2606432" y="2414126"/>
            <a:ext cx="9084125" cy="3889375"/>
          </a:xfrm>
        </p:spPr>
        <p:txBody>
          <a:bodyPr/>
          <a:lstStyle/>
          <a:p>
            <a:pPr>
              <a:spcBef>
                <a:spcPts val="2400"/>
              </a:spcBef>
            </a:pPr>
            <a:r>
              <a:rPr lang="fr-FR" sz="2600" dirty="0"/>
              <a:t>Risque de construction</a:t>
            </a:r>
          </a:p>
          <a:p>
            <a:pPr lvl="1">
              <a:spcBef>
                <a:spcPts val="1200"/>
              </a:spcBef>
              <a:buFont typeface="Wingdings" panose="05000000000000000000" pitchFamily="2" charset="2"/>
              <a:buChar char="v"/>
            </a:pPr>
            <a:r>
              <a:rPr lang="fr-FR" dirty="0"/>
              <a:t> Coûts de construction plus élevés que prévu, retards de livraison</a:t>
            </a:r>
          </a:p>
          <a:p>
            <a:pPr>
              <a:spcBef>
                <a:spcPts val="3000"/>
              </a:spcBef>
            </a:pPr>
            <a:r>
              <a:rPr lang="fr-FR" sz="2600" dirty="0"/>
              <a:t>Risque d’exploitation lié à l’offre</a:t>
            </a:r>
          </a:p>
          <a:p>
            <a:pPr lvl="1">
              <a:spcBef>
                <a:spcPts val="1200"/>
              </a:spcBef>
              <a:buFont typeface="Wingdings" panose="05000000000000000000" pitchFamily="2" charset="2"/>
              <a:buChar char="v"/>
            </a:pPr>
            <a:r>
              <a:rPr lang="fr-FR" dirty="0"/>
              <a:t> Coûts d’exploitation plus importants qu’initialement prévus</a:t>
            </a:r>
          </a:p>
          <a:p>
            <a:pPr>
              <a:spcBef>
                <a:spcPts val="3000"/>
              </a:spcBef>
            </a:pPr>
            <a:r>
              <a:rPr lang="fr-FR" sz="2600" dirty="0"/>
              <a:t>Risque d’exploitation lié à la demande</a:t>
            </a:r>
          </a:p>
          <a:p>
            <a:pPr lvl="1">
              <a:spcBef>
                <a:spcPts val="1200"/>
              </a:spcBef>
              <a:buFont typeface="Wingdings" panose="05000000000000000000" pitchFamily="2" charset="2"/>
              <a:buChar char="v"/>
            </a:pPr>
            <a:r>
              <a:rPr lang="fr-FR" dirty="0"/>
              <a:t> Surestimation de la demande donc recettes inférieures aux prévisions</a:t>
            </a:r>
          </a:p>
          <a:p>
            <a:pPr>
              <a:spcBef>
                <a:spcPts val="3000"/>
              </a:spcBef>
            </a:pPr>
            <a:r>
              <a:rPr lang="fr-FR" sz="2600" i="1" dirty="0"/>
              <a:t>Risque juridique et politique</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9" name="Graphique 8" descr="Production avec un remplissage uni">
            <a:extLst>
              <a:ext uri="{FF2B5EF4-FFF2-40B4-BE49-F238E27FC236}">
                <a16:creationId xmlns:a16="http://schemas.microsoft.com/office/drawing/2014/main" id="{6B0245DE-BEA8-4488-9D37-8A7283829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6400" y="3540357"/>
            <a:ext cx="914400" cy="914400"/>
          </a:xfrm>
          <a:prstGeom prst="rect">
            <a:avLst/>
          </a:prstGeom>
        </p:spPr>
      </p:pic>
      <p:pic>
        <p:nvPicPr>
          <p:cNvPr id="11" name="Graphique 10" descr="Cigogne avec un remplissage uni">
            <a:extLst>
              <a:ext uri="{FF2B5EF4-FFF2-40B4-BE49-F238E27FC236}">
                <a16:creationId xmlns:a16="http://schemas.microsoft.com/office/drawing/2014/main" id="{671A438B-CA6C-6F7F-ECB3-DE99C6BD50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6400" y="2403244"/>
            <a:ext cx="914400" cy="914400"/>
          </a:xfrm>
          <a:prstGeom prst="rect">
            <a:avLst/>
          </a:prstGeom>
        </p:spPr>
      </p:pic>
      <p:pic>
        <p:nvPicPr>
          <p:cNvPr id="13" name="Graphique 12" descr="Offre et demande avec un remplissage uni">
            <a:extLst>
              <a:ext uri="{FF2B5EF4-FFF2-40B4-BE49-F238E27FC236}">
                <a16:creationId xmlns:a16="http://schemas.microsoft.com/office/drawing/2014/main" id="{04C2525B-C437-D78A-564D-96BBA89106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6400" y="4635683"/>
            <a:ext cx="914400" cy="914400"/>
          </a:xfrm>
          <a:prstGeom prst="rect">
            <a:avLst/>
          </a:prstGeom>
        </p:spPr>
      </p:pic>
      <p:pic>
        <p:nvPicPr>
          <p:cNvPr id="15" name="Graphique 14" descr="Homme juge avec un remplissage uni">
            <a:extLst>
              <a:ext uri="{FF2B5EF4-FFF2-40B4-BE49-F238E27FC236}">
                <a16:creationId xmlns:a16="http://schemas.microsoft.com/office/drawing/2014/main" id="{C16276BE-089B-FA6B-BC21-CFD093CA1B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76400" y="5644027"/>
            <a:ext cx="914400" cy="914400"/>
          </a:xfrm>
          <a:prstGeom prst="rect">
            <a:avLst/>
          </a:prstGeom>
        </p:spPr>
      </p:pic>
    </p:spTree>
    <p:extLst>
      <p:ext uri="{BB962C8B-B14F-4D97-AF65-F5344CB8AC3E}">
        <p14:creationId xmlns:p14="http://schemas.microsoft.com/office/powerpoint/2010/main" val="54576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Un exemple de projet (best case)</a:t>
            </a:r>
            <a:endParaRPr lang="fr-CH" sz="2400" dirty="0"/>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
        <p:nvSpPr>
          <p:cNvPr id="12" name="Espace réservé du contenu 2">
            <a:extLst>
              <a:ext uri="{FF2B5EF4-FFF2-40B4-BE49-F238E27FC236}">
                <a16:creationId xmlns:a16="http://schemas.microsoft.com/office/drawing/2014/main" id="{5BED48AC-A823-4BF7-B213-1ABEAEA6A4FE}"/>
              </a:ext>
            </a:extLst>
          </p:cNvPr>
          <p:cNvSpPr>
            <a:spLocks noGrp="1"/>
          </p:cNvSpPr>
          <p:nvPr>
            <p:ph idx="1"/>
          </p:nvPr>
        </p:nvSpPr>
        <p:spPr>
          <a:xfrm>
            <a:off x="1790354" y="2414126"/>
            <a:ext cx="9084125" cy="3889375"/>
          </a:xfrm>
        </p:spPr>
        <p:txBody>
          <a:bodyPr/>
          <a:lstStyle/>
          <a:p>
            <a:pPr marL="447675" indent="-447675">
              <a:spcBef>
                <a:spcPts val="2400"/>
              </a:spcBef>
              <a:buFont typeface="Wingdings" panose="05000000000000000000" pitchFamily="2" charset="2"/>
              <a:buChar char="v"/>
            </a:pPr>
            <a:r>
              <a:rPr lang="fr-FR" sz="2600" dirty="0"/>
              <a:t>Une commune veut réaliser une infrastructure (durée de vie = 30 ans). Elle prévoit de dépenser CHF 6’000’000.</a:t>
            </a:r>
            <a:endParaRPr lang="fr-FR" sz="1000" i="1" dirty="0"/>
          </a:p>
          <a:p>
            <a:pPr marL="447675" indent="-447675">
              <a:spcBef>
                <a:spcPts val="3600"/>
              </a:spcBef>
              <a:buFont typeface="Wingdings" panose="05000000000000000000" pitchFamily="2" charset="2"/>
              <a:buChar char="v"/>
            </a:pPr>
            <a:r>
              <a:rPr lang="fr-FR" sz="2600" dirty="0"/>
              <a:t>Selon business plan :</a:t>
            </a:r>
          </a:p>
          <a:p>
            <a:pPr marL="1076325" lvl="1" indent="-361950">
              <a:spcBef>
                <a:spcPts val="2400"/>
              </a:spcBef>
              <a:buFont typeface="Wingdings" panose="05000000000000000000" pitchFamily="2" charset="2"/>
              <a:buChar char="Ø"/>
            </a:pPr>
            <a:r>
              <a:rPr lang="fr-FR" dirty="0"/>
              <a:t>Revenus prévus : CHF 490’000 par an</a:t>
            </a:r>
          </a:p>
          <a:p>
            <a:pPr marL="1076325" lvl="1" indent="-361950">
              <a:spcBef>
                <a:spcPts val="2400"/>
              </a:spcBef>
              <a:buFont typeface="Wingdings" panose="05000000000000000000" pitchFamily="2" charset="2"/>
              <a:buChar char="Ø"/>
            </a:pPr>
            <a:r>
              <a:rPr lang="fr-FR" dirty="0"/>
              <a:t>Charges d’exploitation prévues : CHF 250’000 par an</a:t>
            </a:r>
          </a:p>
          <a:p>
            <a:pPr marL="1076325" lvl="1" indent="-361950">
              <a:spcBef>
                <a:spcPts val="2400"/>
              </a:spcBef>
              <a:buFont typeface="Wingdings" panose="05000000000000000000" pitchFamily="2" charset="2"/>
              <a:buChar char="Ø"/>
            </a:pPr>
            <a:r>
              <a:rPr lang="fr-FR" dirty="0"/>
              <a:t>Bénéfice attendu : CHF 240’000 par an</a:t>
            </a:r>
          </a:p>
          <a:p>
            <a:pPr marL="447675" indent="-447675">
              <a:spcBef>
                <a:spcPts val="3600"/>
              </a:spcBef>
              <a:buFont typeface="Wingdings" panose="05000000000000000000" pitchFamily="2" charset="2"/>
              <a:buChar char="v"/>
            </a:pPr>
            <a:r>
              <a:rPr lang="fr-FR" sz="2600" dirty="0"/>
              <a:t>Investissement rentabilisé après 25 ans</a:t>
            </a:r>
          </a:p>
        </p:txBody>
      </p:sp>
    </p:spTree>
    <p:extLst>
      <p:ext uri="{BB962C8B-B14F-4D97-AF65-F5344CB8AC3E}">
        <p14:creationId xmlns:p14="http://schemas.microsoft.com/office/powerpoint/2010/main" val="91312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Exemples de transfert du risque</a:t>
            </a:r>
            <a:endParaRPr lang="fr-CH" sz="2400" dirty="0"/>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sp>
        <p:nvSpPr>
          <p:cNvPr id="10" name="Rectangle 9">
            <a:extLst>
              <a:ext uri="{FF2B5EF4-FFF2-40B4-BE49-F238E27FC236}">
                <a16:creationId xmlns:a16="http://schemas.microsoft.com/office/drawing/2014/main" id="{7CECD0C8-2798-885A-C06D-DFC705F9EF02}"/>
              </a:ext>
            </a:extLst>
          </p:cNvPr>
          <p:cNvSpPr/>
          <p:nvPr/>
        </p:nvSpPr>
        <p:spPr>
          <a:xfrm>
            <a:off x="1523318" y="2453452"/>
            <a:ext cx="3855600" cy="1155828"/>
          </a:xfrm>
          <a:prstGeom prst="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Suite à des dépassements, les coûts de construction se montent</a:t>
            </a:r>
          </a:p>
          <a:p>
            <a:pPr algn="ctr"/>
            <a:r>
              <a:rPr lang="fr-CH" dirty="0">
                <a:solidFill>
                  <a:schemeClr val="tx1"/>
                </a:solidFill>
              </a:rPr>
              <a:t>au final à </a:t>
            </a:r>
            <a:r>
              <a:rPr lang="fr-CH" b="1" dirty="0">
                <a:solidFill>
                  <a:schemeClr val="tx1"/>
                </a:solidFill>
              </a:rPr>
              <a:t>CHF 7’000’000</a:t>
            </a:r>
          </a:p>
        </p:txBody>
      </p:sp>
      <p:sp>
        <p:nvSpPr>
          <p:cNvPr id="11" name="ZoneTexte 10">
            <a:extLst>
              <a:ext uri="{FF2B5EF4-FFF2-40B4-BE49-F238E27FC236}">
                <a16:creationId xmlns:a16="http://schemas.microsoft.com/office/drawing/2014/main" id="{3287F05E-31AA-0B59-FBA1-98F36D3C257D}"/>
              </a:ext>
            </a:extLst>
          </p:cNvPr>
          <p:cNvSpPr txBox="1"/>
          <p:nvPr/>
        </p:nvSpPr>
        <p:spPr>
          <a:xfrm>
            <a:off x="2170006" y="1933872"/>
            <a:ext cx="2562225" cy="461665"/>
          </a:xfrm>
          <a:prstGeom prst="rect">
            <a:avLst/>
          </a:prstGeom>
          <a:noFill/>
        </p:spPr>
        <p:txBody>
          <a:bodyPr wrap="square" rtlCol="0">
            <a:spAutoFit/>
          </a:bodyPr>
          <a:lstStyle/>
          <a:p>
            <a:r>
              <a:rPr lang="fr-CH" sz="2400" b="1" dirty="0"/>
              <a:t>Risque assumé</a:t>
            </a:r>
          </a:p>
        </p:txBody>
      </p:sp>
      <p:sp>
        <p:nvSpPr>
          <p:cNvPr id="12" name="ZoneTexte 11">
            <a:extLst>
              <a:ext uri="{FF2B5EF4-FFF2-40B4-BE49-F238E27FC236}">
                <a16:creationId xmlns:a16="http://schemas.microsoft.com/office/drawing/2014/main" id="{85670748-1D79-A9F5-67AF-FE9B58AB04AF}"/>
              </a:ext>
            </a:extLst>
          </p:cNvPr>
          <p:cNvSpPr txBox="1"/>
          <p:nvPr/>
        </p:nvSpPr>
        <p:spPr>
          <a:xfrm>
            <a:off x="7426588" y="1933871"/>
            <a:ext cx="2671760" cy="461665"/>
          </a:xfrm>
          <a:prstGeom prst="rect">
            <a:avLst/>
          </a:prstGeom>
          <a:noFill/>
        </p:spPr>
        <p:txBody>
          <a:bodyPr wrap="square" rtlCol="0">
            <a:spAutoFit/>
          </a:bodyPr>
          <a:lstStyle/>
          <a:p>
            <a:r>
              <a:rPr lang="fr-CH" sz="2400" b="1" dirty="0"/>
              <a:t>Risque transféré</a:t>
            </a:r>
          </a:p>
        </p:txBody>
      </p:sp>
      <p:sp>
        <p:nvSpPr>
          <p:cNvPr id="13" name="Rectangle 12">
            <a:extLst>
              <a:ext uri="{FF2B5EF4-FFF2-40B4-BE49-F238E27FC236}">
                <a16:creationId xmlns:a16="http://schemas.microsoft.com/office/drawing/2014/main" id="{0850FA07-18ED-B63B-B0A2-2F1185467D4C}"/>
              </a:ext>
            </a:extLst>
          </p:cNvPr>
          <p:cNvSpPr/>
          <p:nvPr/>
        </p:nvSpPr>
        <p:spPr>
          <a:xfrm>
            <a:off x="6834640" y="2504969"/>
            <a:ext cx="4059505" cy="1155828"/>
          </a:xfrm>
          <a:prstGeom prst="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Le partenaire privé propose un coût fixe garanti de </a:t>
            </a:r>
            <a:r>
              <a:rPr lang="fr-CH" b="1" dirty="0">
                <a:solidFill>
                  <a:schemeClr val="tx1"/>
                </a:solidFill>
              </a:rPr>
              <a:t>CHF 6’300’000</a:t>
            </a:r>
          </a:p>
          <a:p>
            <a:pPr algn="ctr"/>
            <a:r>
              <a:rPr lang="fr-CH" dirty="0">
                <a:solidFill>
                  <a:schemeClr val="tx1"/>
                </a:solidFill>
              </a:rPr>
              <a:t>(prime de risque de CHF 300’000)</a:t>
            </a:r>
          </a:p>
        </p:txBody>
      </p:sp>
      <p:sp>
        <p:nvSpPr>
          <p:cNvPr id="15" name="Rectangle 14">
            <a:extLst>
              <a:ext uri="{FF2B5EF4-FFF2-40B4-BE49-F238E27FC236}">
                <a16:creationId xmlns:a16="http://schemas.microsoft.com/office/drawing/2014/main" id="{22B1B6B3-75BC-996F-8E7D-60B29E594F92}"/>
              </a:ext>
            </a:extLst>
          </p:cNvPr>
          <p:cNvSpPr/>
          <p:nvPr/>
        </p:nvSpPr>
        <p:spPr>
          <a:xfrm>
            <a:off x="1523318" y="3786257"/>
            <a:ext cx="3855600" cy="1155829"/>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Lors de la mise en exploitation, les charges sont de </a:t>
            </a:r>
            <a:r>
              <a:rPr lang="fr-CH" b="1" dirty="0">
                <a:solidFill>
                  <a:schemeClr val="tx1"/>
                </a:solidFill>
              </a:rPr>
              <a:t>CHF 280’000 </a:t>
            </a:r>
            <a:r>
              <a:rPr lang="fr-CH" dirty="0">
                <a:solidFill>
                  <a:schemeClr val="tx1"/>
                </a:solidFill>
              </a:rPr>
              <a:t>(+40’000 sur les prévisions)</a:t>
            </a:r>
          </a:p>
        </p:txBody>
      </p:sp>
      <p:sp>
        <p:nvSpPr>
          <p:cNvPr id="16" name="Rectangle 15">
            <a:extLst>
              <a:ext uri="{FF2B5EF4-FFF2-40B4-BE49-F238E27FC236}">
                <a16:creationId xmlns:a16="http://schemas.microsoft.com/office/drawing/2014/main" id="{84A0BD6E-C3E5-997B-8894-80ADDDB8C70E}"/>
              </a:ext>
            </a:extLst>
          </p:cNvPr>
          <p:cNvSpPr/>
          <p:nvPr/>
        </p:nvSpPr>
        <p:spPr>
          <a:xfrm>
            <a:off x="6834694" y="3786258"/>
            <a:ext cx="4059447" cy="1155828"/>
          </a:xfrm>
          <a:prstGeom prst="rect">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Le partenaire assure l’exploitation contre une indemnité de </a:t>
            </a:r>
            <a:r>
              <a:rPr lang="fr-CH" b="1" dirty="0">
                <a:solidFill>
                  <a:schemeClr val="tx1"/>
                </a:solidFill>
              </a:rPr>
              <a:t>CHF 260’000 </a:t>
            </a:r>
            <a:r>
              <a:rPr lang="fr-CH" dirty="0">
                <a:solidFill>
                  <a:schemeClr val="tx1"/>
                </a:solidFill>
              </a:rPr>
              <a:t>(prime de risque de CHF 10’000) </a:t>
            </a:r>
          </a:p>
        </p:txBody>
      </p:sp>
      <p:sp>
        <p:nvSpPr>
          <p:cNvPr id="18" name="Rectangle 17">
            <a:extLst>
              <a:ext uri="{FF2B5EF4-FFF2-40B4-BE49-F238E27FC236}">
                <a16:creationId xmlns:a16="http://schemas.microsoft.com/office/drawing/2014/main" id="{53F49FFB-98AB-229B-8FE5-605DEEBB1537}"/>
              </a:ext>
            </a:extLst>
          </p:cNvPr>
          <p:cNvSpPr/>
          <p:nvPr/>
        </p:nvSpPr>
        <p:spPr>
          <a:xfrm>
            <a:off x="1501761" y="5078327"/>
            <a:ext cx="3855600" cy="882588"/>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L’infrastructure génère</a:t>
            </a:r>
          </a:p>
          <a:p>
            <a:pPr algn="ctr"/>
            <a:r>
              <a:rPr lang="fr-CH" b="1" dirty="0">
                <a:solidFill>
                  <a:schemeClr val="tx1"/>
                </a:solidFill>
              </a:rPr>
              <a:t>CHF 460’000</a:t>
            </a:r>
            <a:r>
              <a:rPr lang="fr-CH" dirty="0">
                <a:solidFill>
                  <a:schemeClr val="tx1"/>
                </a:solidFill>
              </a:rPr>
              <a:t> de revenus par an</a:t>
            </a:r>
          </a:p>
          <a:p>
            <a:pPr algn="ctr"/>
            <a:r>
              <a:rPr lang="fr-CH" dirty="0">
                <a:solidFill>
                  <a:schemeClr val="tx1"/>
                </a:solidFill>
              </a:rPr>
              <a:t>(-30’000 sur les prévisions)</a:t>
            </a:r>
          </a:p>
        </p:txBody>
      </p:sp>
      <p:sp>
        <p:nvSpPr>
          <p:cNvPr id="19" name="Rectangle 18">
            <a:extLst>
              <a:ext uri="{FF2B5EF4-FFF2-40B4-BE49-F238E27FC236}">
                <a16:creationId xmlns:a16="http://schemas.microsoft.com/office/drawing/2014/main" id="{E67D9E45-42C5-AE0C-D7F9-6155E8DD7DFF}"/>
              </a:ext>
            </a:extLst>
          </p:cNvPr>
          <p:cNvSpPr/>
          <p:nvPr/>
        </p:nvSpPr>
        <p:spPr>
          <a:xfrm>
            <a:off x="6834640" y="5078327"/>
            <a:ext cx="4059447" cy="96405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Le partenaire paie une concession de </a:t>
            </a:r>
            <a:r>
              <a:rPr lang="fr-CH" b="1" dirty="0">
                <a:solidFill>
                  <a:schemeClr val="tx1"/>
                </a:solidFill>
              </a:rPr>
              <a:t>CHF 480’000 </a:t>
            </a:r>
            <a:r>
              <a:rPr lang="fr-CH" dirty="0">
                <a:solidFill>
                  <a:schemeClr val="tx1"/>
                </a:solidFill>
              </a:rPr>
              <a:t>et encaisse la totalité des revenus des ventes </a:t>
            </a:r>
          </a:p>
        </p:txBody>
      </p:sp>
      <p:sp>
        <p:nvSpPr>
          <p:cNvPr id="20" name="ZoneTexte 19">
            <a:extLst>
              <a:ext uri="{FF2B5EF4-FFF2-40B4-BE49-F238E27FC236}">
                <a16:creationId xmlns:a16="http://schemas.microsoft.com/office/drawing/2014/main" id="{5D160C8C-B44A-036F-1EBD-1AB414CF4EB0}"/>
              </a:ext>
            </a:extLst>
          </p:cNvPr>
          <p:cNvSpPr txBox="1"/>
          <p:nvPr/>
        </p:nvSpPr>
        <p:spPr>
          <a:xfrm>
            <a:off x="1501761" y="6165850"/>
            <a:ext cx="3855600" cy="369332"/>
          </a:xfrm>
          <a:prstGeom prst="rect">
            <a:avLst/>
          </a:prstGeom>
          <a:noFill/>
        </p:spPr>
        <p:txBody>
          <a:bodyPr wrap="square" rtlCol="0">
            <a:spAutoFit/>
          </a:bodyPr>
          <a:lstStyle/>
          <a:p>
            <a:pPr algn="ctr"/>
            <a:r>
              <a:rPr lang="fr-CH" dirty="0"/>
              <a:t>Rentabilité après </a:t>
            </a:r>
            <a:r>
              <a:rPr lang="fr-CH" b="1" dirty="0">
                <a:solidFill>
                  <a:srgbClr val="FF0000"/>
                </a:solidFill>
              </a:rPr>
              <a:t>38,9 ans </a:t>
            </a:r>
          </a:p>
        </p:txBody>
      </p:sp>
      <p:sp>
        <p:nvSpPr>
          <p:cNvPr id="21" name="ZoneTexte 20">
            <a:extLst>
              <a:ext uri="{FF2B5EF4-FFF2-40B4-BE49-F238E27FC236}">
                <a16:creationId xmlns:a16="http://schemas.microsoft.com/office/drawing/2014/main" id="{7B460C16-E24F-2150-7F3F-032994E980A3}"/>
              </a:ext>
            </a:extLst>
          </p:cNvPr>
          <p:cNvSpPr txBox="1"/>
          <p:nvPr/>
        </p:nvSpPr>
        <p:spPr>
          <a:xfrm>
            <a:off x="6936563" y="6165850"/>
            <a:ext cx="3855600" cy="369332"/>
          </a:xfrm>
          <a:prstGeom prst="rect">
            <a:avLst/>
          </a:prstGeom>
          <a:noFill/>
        </p:spPr>
        <p:txBody>
          <a:bodyPr wrap="square" rtlCol="0">
            <a:spAutoFit/>
          </a:bodyPr>
          <a:lstStyle/>
          <a:p>
            <a:pPr algn="ctr"/>
            <a:r>
              <a:rPr lang="fr-CH" dirty="0"/>
              <a:t>Rentabilité après </a:t>
            </a:r>
            <a:r>
              <a:rPr lang="fr-CH" b="1" dirty="0">
                <a:solidFill>
                  <a:srgbClr val="00B050"/>
                </a:solidFill>
              </a:rPr>
              <a:t>28,6 ans </a:t>
            </a:r>
          </a:p>
        </p:txBody>
      </p:sp>
      <p:pic>
        <p:nvPicPr>
          <p:cNvPr id="3" name="Graphique 2" descr="Production avec un remplissage uni">
            <a:extLst>
              <a:ext uri="{FF2B5EF4-FFF2-40B4-BE49-F238E27FC236}">
                <a16:creationId xmlns:a16="http://schemas.microsoft.com/office/drawing/2014/main" id="{DE97309E-0464-2BC9-3190-7AB5A2596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9606" y="3906971"/>
            <a:ext cx="914400" cy="914400"/>
          </a:xfrm>
          <a:prstGeom prst="rect">
            <a:avLst/>
          </a:prstGeom>
        </p:spPr>
      </p:pic>
      <p:pic>
        <p:nvPicPr>
          <p:cNvPr id="5" name="Graphique 4" descr="Cigogne avec un remplissage uni">
            <a:extLst>
              <a:ext uri="{FF2B5EF4-FFF2-40B4-BE49-F238E27FC236}">
                <a16:creationId xmlns:a16="http://schemas.microsoft.com/office/drawing/2014/main" id="{2C573791-7448-2A52-A9EE-E56D7B3F4D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861" y="2574166"/>
            <a:ext cx="914400" cy="914400"/>
          </a:xfrm>
          <a:prstGeom prst="rect">
            <a:avLst/>
          </a:prstGeom>
        </p:spPr>
      </p:pic>
      <p:pic>
        <p:nvPicPr>
          <p:cNvPr id="7" name="Graphique 6" descr="Offre et demande avec un remplissage uni">
            <a:extLst>
              <a:ext uri="{FF2B5EF4-FFF2-40B4-BE49-F238E27FC236}">
                <a16:creationId xmlns:a16="http://schemas.microsoft.com/office/drawing/2014/main" id="{D6F6CC14-B98F-C490-87AF-5A0E884329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5103156"/>
            <a:ext cx="914400" cy="914400"/>
          </a:xfrm>
          <a:prstGeom prst="rect">
            <a:avLst/>
          </a:prstGeom>
        </p:spPr>
      </p:pic>
    </p:spTree>
    <p:extLst>
      <p:ext uri="{BB962C8B-B14F-4D97-AF65-F5344CB8AC3E}">
        <p14:creationId xmlns:p14="http://schemas.microsoft.com/office/powerpoint/2010/main" val="39169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8" grpId="0" animBg="1"/>
      <p:bldP spid="19"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Exemple de partage du risque</a:t>
            </a:r>
            <a:endParaRPr lang="fr-CH" sz="2400"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3" y="2286310"/>
            <a:ext cx="9467582" cy="3889375"/>
          </a:xfrm>
        </p:spPr>
        <p:txBody>
          <a:bodyPr/>
          <a:lstStyle/>
          <a:p>
            <a:pPr marL="0" indent="0">
              <a:spcBef>
                <a:spcPts val="3000"/>
              </a:spcBef>
              <a:buNone/>
            </a:pPr>
            <a:r>
              <a:rPr lang="fr-FR" sz="2600" dirty="0"/>
              <a:t>Constitution d’une société anonyme avec participation à la fois du public et du privé (</a:t>
            </a:r>
            <a:r>
              <a:rPr lang="fr-FR" sz="2600" b="1" u="sng" dirty="0"/>
              <a:t>cofinancement</a:t>
            </a:r>
            <a:r>
              <a:rPr lang="fr-FR" sz="2600" dirty="0"/>
              <a:t> du projet)</a:t>
            </a:r>
          </a:p>
          <a:p>
            <a:pPr marL="0" indent="0">
              <a:spcBef>
                <a:spcPts val="3000"/>
              </a:spcBef>
              <a:buNone/>
            </a:pPr>
            <a:r>
              <a:rPr lang="fr-FR" sz="2600" dirty="0"/>
              <a:t>	Public et privé sont dans le même bateau</a:t>
            </a:r>
          </a:p>
          <a:p>
            <a:pPr marL="0" indent="0">
              <a:spcBef>
                <a:spcPts val="3000"/>
              </a:spcBef>
              <a:buNone/>
            </a:pPr>
            <a:r>
              <a:rPr lang="fr-FR" sz="2600" dirty="0"/>
              <a:t>	Réduit l’endettement (et donc le risque) pour le public</a:t>
            </a:r>
          </a:p>
          <a:p>
            <a:pPr marL="0" indent="0">
              <a:spcBef>
                <a:spcPts val="3000"/>
              </a:spcBef>
              <a:buNone/>
            </a:pPr>
            <a:r>
              <a:rPr lang="fr-FR" sz="2600" dirty="0"/>
              <a:t>	PPP bénéfique pour public uniquement si le partenaire privé met « ses billes » dans le projet (≠ consultant / promoteur)</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7" name="Graphique 6" descr="Avertissement avec un remplissage uni">
            <a:extLst>
              <a:ext uri="{FF2B5EF4-FFF2-40B4-BE49-F238E27FC236}">
                <a16:creationId xmlns:a16="http://schemas.microsoft.com/office/drawing/2014/main" id="{B5D3399B-8D72-8652-702E-91B616C09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3587" y="4569859"/>
            <a:ext cx="807932" cy="807932"/>
          </a:xfrm>
          <a:prstGeom prst="rect">
            <a:avLst/>
          </a:prstGeom>
        </p:spPr>
      </p:pic>
      <p:pic>
        <p:nvPicPr>
          <p:cNvPr id="9" name="Graphique 8" descr="Signe pouce en haut avec un remplissage uni">
            <a:extLst>
              <a:ext uri="{FF2B5EF4-FFF2-40B4-BE49-F238E27FC236}">
                <a16:creationId xmlns:a16="http://schemas.microsoft.com/office/drawing/2014/main" id="{874E1451-EDD6-6F3C-2350-BF7A684352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3587" y="3084203"/>
            <a:ext cx="861166" cy="861166"/>
          </a:xfrm>
          <a:prstGeom prst="rect">
            <a:avLst/>
          </a:prstGeom>
        </p:spPr>
      </p:pic>
      <p:pic>
        <p:nvPicPr>
          <p:cNvPr id="10" name="Graphique 9" descr="Signe pouce en haut avec un remplissage uni">
            <a:extLst>
              <a:ext uri="{FF2B5EF4-FFF2-40B4-BE49-F238E27FC236}">
                <a16:creationId xmlns:a16="http://schemas.microsoft.com/office/drawing/2014/main" id="{659E3D3B-61E6-BF97-F774-A7D5D9317D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3587" y="3773797"/>
            <a:ext cx="861166" cy="861166"/>
          </a:xfrm>
          <a:prstGeom prst="rect">
            <a:avLst/>
          </a:prstGeom>
        </p:spPr>
      </p:pic>
      <p:sp>
        <p:nvSpPr>
          <p:cNvPr id="11" name="Rectangle 10">
            <a:extLst>
              <a:ext uri="{FF2B5EF4-FFF2-40B4-BE49-F238E27FC236}">
                <a16:creationId xmlns:a16="http://schemas.microsoft.com/office/drawing/2014/main" id="{432A584E-0062-3AC8-4BF8-653C1DA96CA3}"/>
              </a:ext>
            </a:extLst>
          </p:cNvPr>
          <p:cNvSpPr/>
          <p:nvPr/>
        </p:nvSpPr>
        <p:spPr>
          <a:xfrm>
            <a:off x="1467118" y="5915852"/>
            <a:ext cx="9761883" cy="682288"/>
          </a:xfrm>
          <a:prstGeom prst="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0"/>
              </a:spcBef>
              <a:buNone/>
            </a:pPr>
            <a:r>
              <a:rPr lang="fr-FR" sz="2800" b="1" dirty="0"/>
              <a:t>Aucune utilité si la collectivité assume tous les risques</a:t>
            </a:r>
            <a:endParaRPr lang="fr-FR" sz="2800" dirty="0"/>
          </a:p>
        </p:txBody>
      </p:sp>
    </p:spTree>
    <p:extLst>
      <p:ext uri="{BB962C8B-B14F-4D97-AF65-F5344CB8AC3E}">
        <p14:creationId xmlns:p14="http://schemas.microsoft.com/office/powerpoint/2010/main" val="168009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557B-D1B6-133C-C435-0F70739F327F}"/>
              </a:ext>
            </a:extLst>
          </p:cNvPr>
          <p:cNvSpPr>
            <a:spLocks noGrp="1"/>
          </p:cNvSpPr>
          <p:nvPr>
            <p:ph type="title"/>
          </p:nvPr>
        </p:nvSpPr>
        <p:spPr/>
        <p:txBody>
          <a:bodyPr/>
          <a:lstStyle/>
          <a:p>
            <a:r>
              <a:rPr lang="fr-CH" dirty="0"/>
              <a:t>Mauvaises raisons pour un PPP</a:t>
            </a:r>
            <a:endParaRPr lang="fr-CH" sz="2400" dirty="0"/>
          </a:p>
        </p:txBody>
      </p:sp>
      <p:sp>
        <p:nvSpPr>
          <p:cNvPr id="3" name="Espace réservé du contenu 2">
            <a:extLst>
              <a:ext uri="{FF2B5EF4-FFF2-40B4-BE49-F238E27FC236}">
                <a16:creationId xmlns:a16="http://schemas.microsoft.com/office/drawing/2014/main" id="{2D0D71E1-362B-E0B4-D771-3C3F526E3EEB}"/>
              </a:ext>
            </a:extLst>
          </p:cNvPr>
          <p:cNvSpPr>
            <a:spLocks noGrp="1"/>
          </p:cNvSpPr>
          <p:nvPr>
            <p:ph idx="1"/>
          </p:nvPr>
        </p:nvSpPr>
        <p:spPr>
          <a:xfrm>
            <a:off x="1790354" y="2128998"/>
            <a:ext cx="8720330" cy="3889375"/>
          </a:xfrm>
        </p:spPr>
        <p:txBody>
          <a:bodyPr/>
          <a:lstStyle/>
          <a:p>
            <a:pPr marL="452438" indent="-452438">
              <a:spcBef>
                <a:spcPts val="2400"/>
              </a:spcBef>
              <a:buFont typeface="Wingdings" panose="05000000000000000000" pitchFamily="2" charset="2"/>
              <a:buChar char="v"/>
            </a:pPr>
            <a:r>
              <a:rPr lang="fr-FR" sz="2600" dirty="0"/>
              <a:t>Faire des économies</a:t>
            </a:r>
          </a:p>
          <a:p>
            <a:pPr marL="628650" lvl="1" indent="-342900">
              <a:spcBef>
                <a:spcPts val="1200"/>
              </a:spcBef>
              <a:buFont typeface="Wingdings" panose="05000000000000000000" pitchFamily="2" charset="2"/>
              <a:buChar char="Ø"/>
            </a:pPr>
            <a:r>
              <a:rPr lang="fr-FR" dirty="0"/>
              <a:t>Le transfert de risques a inévitablement (et justement) un coût</a:t>
            </a:r>
          </a:p>
          <a:p>
            <a:pPr marL="452438" indent="-452438">
              <a:spcBef>
                <a:spcPts val="3000"/>
              </a:spcBef>
              <a:buFont typeface="Wingdings" panose="05000000000000000000" pitchFamily="2" charset="2"/>
              <a:buChar char="v"/>
            </a:pPr>
            <a:r>
              <a:rPr lang="fr-FR" sz="2600" dirty="0"/>
              <a:t>Embellir les comptes de la commune</a:t>
            </a:r>
          </a:p>
          <a:p>
            <a:pPr marL="628650" lvl="1" indent="-358775">
              <a:spcBef>
                <a:spcPts val="1500"/>
              </a:spcBef>
              <a:buFont typeface="Wingdings" panose="05000000000000000000" pitchFamily="2" charset="2"/>
              <a:buChar char="Ø"/>
            </a:pPr>
            <a:r>
              <a:rPr lang="fr-FR" dirty="0"/>
              <a:t>Si argument de vente du PPP, se méfier !</a:t>
            </a:r>
          </a:p>
          <a:p>
            <a:pPr marL="628650" lvl="1" indent="-358775">
              <a:spcBef>
                <a:spcPts val="1500"/>
              </a:spcBef>
              <a:buFont typeface="Wingdings" panose="05000000000000000000" pitchFamily="2" charset="2"/>
              <a:buChar char="Ø"/>
            </a:pPr>
            <a:r>
              <a:rPr lang="fr-FR" dirty="0"/>
              <a:t>Si la commune cautionne le tout, elle assume de facto tous les risques</a:t>
            </a:r>
          </a:p>
          <a:p>
            <a:pPr marL="628650" lvl="1" indent="-358775">
              <a:spcBef>
                <a:spcPts val="1500"/>
              </a:spcBef>
              <a:buFont typeface="Wingdings" panose="05000000000000000000" pitchFamily="2" charset="2"/>
              <a:buChar char="Ø"/>
            </a:pPr>
            <a:r>
              <a:rPr lang="fr-FR" dirty="0"/>
              <a:t>Danger en cas de recours à des constructions juridiques visant à porter « hors bilan » des engagements financiers réels de la commune</a:t>
            </a:r>
          </a:p>
          <a:p>
            <a:pPr marL="452438" indent="-452438">
              <a:spcBef>
                <a:spcPts val="3000"/>
              </a:spcBef>
              <a:buFont typeface="Wingdings" panose="05000000000000000000" pitchFamily="2" charset="2"/>
              <a:buChar char="v"/>
            </a:pPr>
            <a:r>
              <a:rPr lang="fr-FR" sz="2600" dirty="0"/>
              <a:t>Contourner le plafond d’endettement</a:t>
            </a:r>
          </a:p>
          <a:p>
            <a:pPr marL="628650" lvl="1" indent="-358775">
              <a:spcBef>
                <a:spcPts val="1200"/>
              </a:spcBef>
              <a:buFont typeface="Wingdings" panose="05000000000000000000" pitchFamily="2" charset="2"/>
              <a:buChar char="Ø"/>
            </a:pPr>
            <a:r>
              <a:rPr lang="fr-FR" sz="2100" dirty="0"/>
              <a:t>Inutile, car ce mécanisme sera assoupli avec la nouvelle LC</a:t>
            </a:r>
          </a:p>
        </p:txBody>
      </p:sp>
      <p:sp>
        <p:nvSpPr>
          <p:cNvPr id="4" name="Espace réservé du pied de page 3">
            <a:extLst>
              <a:ext uri="{FF2B5EF4-FFF2-40B4-BE49-F238E27FC236}">
                <a16:creationId xmlns:a16="http://schemas.microsoft.com/office/drawing/2014/main" id="{22663E68-85C7-5DF4-4F13-D43002D79CB8}"/>
              </a:ext>
            </a:extLst>
          </p:cNvPr>
          <p:cNvSpPr>
            <a:spLocks noGrp="1"/>
          </p:cNvSpPr>
          <p:nvPr>
            <p:ph type="ftr" sz="quarter" idx="11"/>
          </p:nvPr>
        </p:nvSpPr>
        <p:spPr>
          <a:xfrm rot="16200000">
            <a:off x="-1896269" y="2528238"/>
            <a:ext cx="4572001" cy="365125"/>
          </a:xfrm>
        </p:spPr>
        <p:txBody>
          <a:bodyPr/>
          <a:lstStyle/>
          <a:p>
            <a:r>
              <a:rPr lang="fr-FR" dirty="0"/>
              <a:t>Direction des affaires institutionnelles et des communes (DGAIC)</a:t>
            </a:r>
            <a:br>
              <a:rPr lang="fr-FR" dirty="0"/>
            </a:br>
            <a:r>
              <a:rPr lang="fr-FR" dirty="0"/>
              <a:t>Direction des finances communales (DFC)</a:t>
            </a:r>
            <a:endParaRPr lang="fr-CH" dirty="0"/>
          </a:p>
        </p:txBody>
      </p:sp>
      <p:sp>
        <p:nvSpPr>
          <p:cNvPr id="6" name="Espace réservé du texte 5">
            <a:extLst>
              <a:ext uri="{FF2B5EF4-FFF2-40B4-BE49-F238E27FC236}">
                <a16:creationId xmlns:a16="http://schemas.microsoft.com/office/drawing/2014/main" id="{7EC31AE7-39CE-7E58-5F1F-3E2B08C3E5AF}"/>
              </a:ext>
            </a:extLst>
          </p:cNvPr>
          <p:cNvSpPr>
            <a:spLocks noGrp="1"/>
          </p:cNvSpPr>
          <p:nvPr>
            <p:ph type="body" sz="quarter" idx="14"/>
          </p:nvPr>
        </p:nvSpPr>
        <p:spPr/>
        <p:txBody>
          <a:bodyPr/>
          <a:lstStyle/>
          <a:p>
            <a:endParaRPr lang="fr-CH" dirty="0"/>
          </a:p>
        </p:txBody>
      </p:sp>
      <p:pic>
        <p:nvPicPr>
          <p:cNvPr id="7" name="Graphique 6" descr="Glissant contour">
            <a:extLst>
              <a:ext uri="{FF2B5EF4-FFF2-40B4-BE49-F238E27FC236}">
                <a16:creationId xmlns:a16="http://schemas.microsoft.com/office/drawing/2014/main" id="{57F1625A-5CD4-A279-C09A-271E5CD45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1914" y="586233"/>
            <a:ext cx="1326820" cy="1326820"/>
          </a:xfrm>
          <a:prstGeom prst="rect">
            <a:avLst/>
          </a:prstGeom>
        </p:spPr>
      </p:pic>
    </p:spTree>
    <p:extLst>
      <p:ext uri="{BB962C8B-B14F-4D97-AF65-F5344CB8AC3E}">
        <p14:creationId xmlns:p14="http://schemas.microsoft.com/office/powerpoint/2010/main" val="42627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Vert Bleu foncé">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des services.potx" id="{BD683880-D248-4370-8782-623BCDB0E79E}" vid="{2DB15668-44E7-437D-AA83-E038B1CD1714}"/>
    </a:ext>
  </a:extLst>
</a:theme>
</file>

<file path=ppt/theme/theme2.xml><?xml version="1.0" encoding="utf-8"?>
<a:theme xmlns:a="http://schemas.openxmlformats.org/drawingml/2006/main" name="1_Thème Vert Bleu foncé">
  <a:themeElements>
    <a:clrScheme name="Canton de VD">
      <a:dk1>
        <a:sysClr val="windowText" lastClr="000000"/>
      </a:dk1>
      <a:lt1>
        <a:sysClr val="window" lastClr="FFFFFF"/>
      </a:lt1>
      <a:dk2>
        <a:srgbClr val="000000"/>
      </a:dk2>
      <a:lt2>
        <a:srgbClr val="FFFFFF"/>
      </a:lt2>
      <a:accent1>
        <a:srgbClr val="14A032"/>
      </a:accent1>
      <a:accent2>
        <a:srgbClr val="00504B"/>
      </a:accent2>
      <a:accent3>
        <a:srgbClr val="DCF0F0"/>
      </a:accent3>
      <a:accent4>
        <a:srgbClr val="64BE96"/>
      </a:accent4>
      <a:accent5>
        <a:srgbClr val="F0D7C8"/>
      </a:accent5>
      <a:accent6>
        <a:srgbClr val="BEE1BE"/>
      </a:accent6>
      <a:hlink>
        <a:srgbClr val="0563C1"/>
      </a:hlink>
      <a:folHlink>
        <a:srgbClr val="954F72"/>
      </a:folHlink>
    </a:clrScheme>
    <a:fontScheme name="Canton de VD">
      <a:majorFont>
        <a:latin typeface="Playfair Displ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odèle des services.potx" id="{BD683880-D248-4370-8782-623BCDB0E79E}" vid="{2DB15668-44E7-437D-AA83-E038B1CD171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VD</Template>
  <TotalTime>7094</TotalTime>
  <Words>3149</Words>
  <Application>Microsoft Office PowerPoint</Application>
  <PresentationFormat>Grand écran</PresentationFormat>
  <Paragraphs>197</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14</vt:i4>
      </vt:variant>
    </vt:vector>
  </HeadingPairs>
  <TitlesOfParts>
    <vt:vector size="22" baseType="lpstr">
      <vt:lpstr>Arial</vt:lpstr>
      <vt:lpstr>Calibri</vt:lpstr>
      <vt:lpstr>Playfair Display</vt:lpstr>
      <vt:lpstr>Segoe UI</vt:lpstr>
      <vt:lpstr>Symbol</vt:lpstr>
      <vt:lpstr>Wingdings</vt:lpstr>
      <vt:lpstr>Thème Vert Bleu foncé</vt:lpstr>
      <vt:lpstr>1_Thème Vert Bleu foncé</vt:lpstr>
      <vt:lpstr>Définition et bon usage des partenariats public-privé (PPP)</vt:lpstr>
      <vt:lpstr>Plan de la présentation</vt:lpstr>
      <vt:lpstr>Qu’est-ce qu’un PPP ? ≠ simple collaboration entre public et privé </vt:lpstr>
      <vt:lpstr>Quels buts pour un PPP ? </vt:lpstr>
      <vt:lpstr>Catégorisation des risques Nota Bene : tout projet implique des risques, c’est normal !</vt:lpstr>
      <vt:lpstr>Un exemple de projet (best case)</vt:lpstr>
      <vt:lpstr>Exemples de transfert du risque</vt:lpstr>
      <vt:lpstr>Exemple de partage du risque</vt:lpstr>
      <vt:lpstr>Mauvaises raisons pour un PPP</vt:lpstr>
      <vt:lpstr>Leasing financier ≠ PPP</vt:lpstr>
      <vt:lpstr>Quelques points d’attention</vt:lpstr>
      <vt:lpstr>Conclusion</vt:lpstr>
      <vt:lpstr>Informations à disposition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ajouter vos diapositives ?</dc:title>
  <dc:creator>Gonthier Pierrick</dc:creator>
  <cp:lastModifiedBy>Cappelletti Fabio</cp:lastModifiedBy>
  <cp:revision>170</cp:revision>
  <cp:lastPrinted>2024-10-04T08:49:14Z</cp:lastPrinted>
  <dcterms:created xsi:type="dcterms:W3CDTF">2024-01-23T08:58:32Z</dcterms:created>
  <dcterms:modified xsi:type="dcterms:W3CDTF">2025-08-05T13:05:40Z</dcterms:modified>
</cp:coreProperties>
</file>